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68" r:id="rId2"/>
    <p:sldMasterId id="2147483673" r:id="rId3"/>
  </p:sldMasterIdLst>
  <p:notesMasterIdLst>
    <p:notesMasterId r:id="rId116"/>
  </p:notesMasterIdLst>
  <p:sldIdLst>
    <p:sldId id="280" r:id="rId4"/>
    <p:sldId id="358" r:id="rId5"/>
    <p:sldId id="281" r:id="rId6"/>
    <p:sldId id="359" r:id="rId7"/>
    <p:sldId id="360" r:id="rId8"/>
    <p:sldId id="275" r:id="rId9"/>
    <p:sldId id="259" r:id="rId10"/>
    <p:sldId id="272" r:id="rId11"/>
    <p:sldId id="278" r:id="rId12"/>
    <p:sldId id="284" r:id="rId13"/>
    <p:sldId id="262" r:id="rId14"/>
    <p:sldId id="361" r:id="rId15"/>
    <p:sldId id="260" r:id="rId16"/>
    <p:sldId id="362" r:id="rId17"/>
    <p:sldId id="270" r:id="rId18"/>
    <p:sldId id="267" r:id="rId19"/>
    <p:sldId id="282" r:id="rId20"/>
    <p:sldId id="264" r:id="rId21"/>
    <p:sldId id="363" r:id="rId22"/>
    <p:sldId id="266" r:id="rId23"/>
    <p:sldId id="364" r:id="rId24"/>
    <p:sldId id="285" r:id="rId25"/>
    <p:sldId id="365" r:id="rId26"/>
    <p:sldId id="366" r:id="rId27"/>
    <p:sldId id="367" r:id="rId28"/>
    <p:sldId id="271" r:id="rId29"/>
    <p:sldId id="368" r:id="rId30"/>
    <p:sldId id="369" r:id="rId31"/>
    <p:sldId id="286" r:id="rId32"/>
    <p:sldId id="370" r:id="rId33"/>
    <p:sldId id="371" r:id="rId34"/>
    <p:sldId id="289" r:id="rId35"/>
    <p:sldId id="290" r:id="rId36"/>
    <p:sldId id="400" r:id="rId37"/>
    <p:sldId id="401" r:id="rId38"/>
    <p:sldId id="273" r:id="rId39"/>
    <p:sldId id="291" r:id="rId40"/>
    <p:sldId id="292" r:id="rId41"/>
    <p:sldId id="378" r:id="rId42"/>
    <p:sldId id="379" r:id="rId43"/>
    <p:sldId id="294" r:id="rId44"/>
    <p:sldId id="295" r:id="rId45"/>
    <p:sldId id="296" r:id="rId46"/>
    <p:sldId id="297" r:id="rId47"/>
    <p:sldId id="298" r:id="rId48"/>
    <p:sldId id="372" r:id="rId49"/>
    <p:sldId id="299" r:id="rId50"/>
    <p:sldId id="300" r:id="rId51"/>
    <p:sldId id="304" r:id="rId52"/>
    <p:sldId id="39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80" r:id="rId61"/>
    <p:sldId id="313" r:id="rId62"/>
    <p:sldId id="386" r:id="rId63"/>
    <p:sldId id="314" r:id="rId64"/>
    <p:sldId id="315" r:id="rId65"/>
    <p:sldId id="316" r:id="rId66"/>
    <p:sldId id="317" r:id="rId67"/>
    <p:sldId id="318" r:id="rId68"/>
    <p:sldId id="395" r:id="rId69"/>
    <p:sldId id="319" r:id="rId70"/>
    <p:sldId id="320" r:id="rId71"/>
    <p:sldId id="397" r:id="rId72"/>
    <p:sldId id="374" r:id="rId73"/>
    <p:sldId id="375" r:id="rId74"/>
    <p:sldId id="383" r:id="rId75"/>
    <p:sldId id="382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73" r:id="rId87"/>
    <p:sldId id="335" r:id="rId88"/>
    <p:sldId id="337" r:id="rId89"/>
    <p:sldId id="338" r:id="rId90"/>
    <p:sldId id="339" r:id="rId91"/>
    <p:sldId id="376" r:id="rId92"/>
    <p:sldId id="340" r:id="rId93"/>
    <p:sldId id="341" r:id="rId94"/>
    <p:sldId id="342" r:id="rId95"/>
    <p:sldId id="343" r:id="rId96"/>
    <p:sldId id="344" r:id="rId97"/>
    <p:sldId id="393" r:id="rId98"/>
    <p:sldId id="387" r:id="rId99"/>
    <p:sldId id="388" r:id="rId100"/>
    <p:sldId id="389" r:id="rId101"/>
    <p:sldId id="390" r:id="rId102"/>
    <p:sldId id="391" r:id="rId103"/>
    <p:sldId id="392" r:id="rId104"/>
    <p:sldId id="346" r:id="rId105"/>
    <p:sldId id="347" r:id="rId106"/>
    <p:sldId id="348" r:id="rId107"/>
    <p:sldId id="349" r:id="rId108"/>
    <p:sldId id="350" r:id="rId109"/>
    <p:sldId id="398" r:id="rId110"/>
    <p:sldId id="399" r:id="rId111"/>
    <p:sldId id="352" r:id="rId112"/>
    <p:sldId id="353" r:id="rId113"/>
    <p:sldId id="354" r:id="rId114"/>
    <p:sldId id="355" r:id="rId115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A4CC"/>
    <a:srgbClr val="FFF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29D229-19A1-4418-902A-B507DF98408D}" v="28" dt="2023-01-12T20:11:41.7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51" autoAdjust="0"/>
    <p:restoredTop sz="70557" autoAdjust="0"/>
  </p:normalViewPr>
  <p:slideViewPr>
    <p:cSldViewPr>
      <p:cViewPr varScale="1">
        <p:scale>
          <a:sx n="70" d="100"/>
          <a:sy n="70" d="100"/>
        </p:scale>
        <p:origin x="84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6" d="100"/>
        <a:sy n="116" d="100"/>
      </p:scale>
      <p:origin x="0" y="-18738"/>
    </p:cViewPr>
  </p:sorterViewPr>
  <p:notesViewPr>
    <p:cSldViewPr>
      <p:cViewPr varScale="1">
        <p:scale>
          <a:sx n="66" d="100"/>
          <a:sy n="66" d="100"/>
        </p:scale>
        <p:origin x="3062" y="62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presProps" Target="presProps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113" Type="http://schemas.openxmlformats.org/officeDocument/2006/relationships/slide" Target="slides/slide110.xml"/><Relationship Id="rId118" Type="http://schemas.openxmlformats.org/officeDocument/2006/relationships/viewProps" Target="viewProps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49" Type="http://schemas.openxmlformats.org/officeDocument/2006/relationships/slide" Target="slides/slide46.xml"/><Relationship Id="rId114" Type="http://schemas.openxmlformats.org/officeDocument/2006/relationships/slide" Target="slides/slide111.xml"/><Relationship Id="rId119" Type="http://schemas.openxmlformats.org/officeDocument/2006/relationships/theme" Target="theme/theme1.xml"/><Relationship Id="rId44" Type="http://schemas.openxmlformats.org/officeDocument/2006/relationships/slide" Target="slides/slide41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tableStyles" Target="tableStyle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11" Type="http://schemas.openxmlformats.org/officeDocument/2006/relationships/slide" Target="slides/slide108.xml"/><Relationship Id="rId15" Type="http://schemas.openxmlformats.org/officeDocument/2006/relationships/slide" Target="slides/slide12.xml"/><Relationship Id="rId36" Type="http://schemas.openxmlformats.org/officeDocument/2006/relationships/slide" Target="slides/slide33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52" Type="http://schemas.openxmlformats.org/officeDocument/2006/relationships/slide" Target="slides/slide49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19A282-BB24-DE48-8753-13F97657270B}" type="doc">
      <dgm:prSet loTypeId="urn:microsoft.com/office/officeart/2005/8/layout/process4" loCatId="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192C460-2EFE-6C4C-B3F7-F2B52B6C9500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rgbClr val="008000"/>
          </a:solidFill>
        </a:ln>
      </dgm:spPr>
      <dgm:t>
        <a:bodyPr/>
        <a:lstStyle/>
        <a:p>
          <a:r>
            <a: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Identify Common Deficits</a:t>
          </a:r>
        </a:p>
      </dgm:t>
    </dgm:pt>
    <dgm:pt modelId="{236910FD-A624-E041-A512-B698809E453D}" type="parTrans" cxnId="{32833562-8446-694C-9EEC-D2D5FE3D30A5}">
      <dgm:prSet/>
      <dgm:spPr/>
      <dgm:t>
        <a:bodyPr/>
        <a:lstStyle/>
        <a:p>
          <a:endParaRPr lang="en-US"/>
        </a:p>
      </dgm:t>
    </dgm:pt>
    <dgm:pt modelId="{3A612F9E-38AF-724E-8D4A-E2EE7FBE8F64}" type="sibTrans" cxnId="{32833562-8446-694C-9EEC-D2D5FE3D30A5}">
      <dgm:prSet/>
      <dgm:spPr/>
      <dgm:t>
        <a:bodyPr/>
        <a:lstStyle/>
        <a:p>
          <a:endParaRPr lang="en-US"/>
        </a:p>
      </dgm:t>
    </dgm:pt>
    <dgm:pt modelId="{84ECE449-AB0E-514F-A103-3B0BD469DDA1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rgbClr val="008000"/>
          </a:solidFill>
        </a:ln>
      </dgm:spPr>
      <dgm:t>
        <a:bodyPr/>
        <a:lstStyle/>
        <a:p>
          <a:r>
            <a: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Gather Lessons</a:t>
          </a:r>
        </a:p>
      </dgm:t>
    </dgm:pt>
    <dgm:pt modelId="{98EC7554-9E1B-D34D-966A-8D52E6DBCD25}" type="parTrans" cxnId="{C3C7245A-13C1-FA4D-856F-17F01C28E633}">
      <dgm:prSet/>
      <dgm:spPr/>
      <dgm:t>
        <a:bodyPr/>
        <a:lstStyle/>
        <a:p>
          <a:endParaRPr lang="en-US"/>
        </a:p>
      </dgm:t>
    </dgm:pt>
    <dgm:pt modelId="{4F5C1484-B160-C941-8EE6-038539AD57B1}" type="sibTrans" cxnId="{C3C7245A-13C1-FA4D-856F-17F01C28E633}">
      <dgm:prSet/>
      <dgm:spPr/>
      <dgm:t>
        <a:bodyPr/>
        <a:lstStyle/>
        <a:p>
          <a:endParaRPr lang="en-US"/>
        </a:p>
      </dgm:t>
    </dgm:pt>
    <dgm:pt modelId="{BD5A6FD3-08F3-114B-A2B9-1EBA78479E4D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rgbClr val="008000"/>
          </a:solidFill>
        </a:ln>
      </dgm:spPr>
      <dgm:t>
        <a:bodyPr/>
        <a:lstStyle/>
        <a:p>
          <a:r>
            <a: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Plan for Generalization &amp; Maintenance</a:t>
          </a:r>
        </a:p>
      </dgm:t>
    </dgm:pt>
    <dgm:pt modelId="{2482A5C5-5641-B446-9800-CF31CFDF3199}" type="parTrans" cxnId="{B321538E-A048-D241-BA93-16ECA2CB6D81}">
      <dgm:prSet/>
      <dgm:spPr/>
      <dgm:t>
        <a:bodyPr/>
        <a:lstStyle/>
        <a:p>
          <a:endParaRPr lang="en-US"/>
        </a:p>
      </dgm:t>
    </dgm:pt>
    <dgm:pt modelId="{6B3C71BE-5FCF-2744-AD3B-094EC2B56FDA}" type="sibTrans" cxnId="{B321538E-A048-D241-BA93-16ECA2CB6D81}">
      <dgm:prSet/>
      <dgm:spPr/>
      <dgm:t>
        <a:bodyPr/>
        <a:lstStyle/>
        <a:p>
          <a:endParaRPr lang="en-US"/>
        </a:p>
      </dgm:t>
    </dgm:pt>
    <dgm:pt modelId="{5E0D3E33-4E8A-4945-AC39-BAD7A4F8026E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rgbClr val="008000"/>
          </a:solidFill>
        </a:ln>
      </dgm:spPr>
      <dgm:t>
        <a:bodyPr/>
        <a:lstStyle/>
        <a:p>
          <a:r>
            <a: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Establish Session Procedures</a:t>
          </a:r>
        </a:p>
      </dgm:t>
    </dgm:pt>
    <dgm:pt modelId="{FA636916-E8E4-7546-87F1-60A4D1E87FFB}" type="parTrans" cxnId="{E2702AA3-C68C-754A-BBAD-05689953AB91}">
      <dgm:prSet/>
      <dgm:spPr/>
      <dgm:t>
        <a:bodyPr/>
        <a:lstStyle/>
        <a:p>
          <a:endParaRPr lang="en-US"/>
        </a:p>
      </dgm:t>
    </dgm:pt>
    <dgm:pt modelId="{9BC8674D-8F12-674C-BB6F-24EF2AF9CE32}" type="sibTrans" cxnId="{E2702AA3-C68C-754A-BBAD-05689953AB91}">
      <dgm:prSet/>
      <dgm:spPr/>
      <dgm:t>
        <a:bodyPr/>
        <a:lstStyle/>
        <a:p>
          <a:endParaRPr lang="en-US"/>
        </a:p>
      </dgm:t>
    </dgm:pt>
    <dgm:pt modelId="{23A6BEDF-1829-CF4A-9573-1AD16C0BE744}" type="pres">
      <dgm:prSet presAssocID="{2C19A282-BB24-DE48-8753-13F97657270B}" presName="Name0" presStyleCnt="0">
        <dgm:presLayoutVars>
          <dgm:dir/>
          <dgm:animLvl val="lvl"/>
          <dgm:resizeHandles val="exact"/>
        </dgm:presLayoutVars>
      </dgm:prSet>
      <dgm:spPr/>
    </dgm:pt>
    <dgm:pt modelId="{12FDE81D-4CC0-0641-8D93-F9EE15C35892}" type="pres">
      <dgm:prSet presAssocID="{5E0D3E33-4E8A-4945-AC39-BAD7A4F8026E}" presName="boxAndChildren" presStyleCnt="0"/>
      <dgm:spPr/>
    </dgm:pt>
    <dgm:pt modelId="{D7344DE4-9966-7B45-B3F2-06057EA6DFC9}" type="pres">
      <dgm:prSet presAssocID="{5E0D3E33-4E8A-4945-AC39-BAD7A4F8026E}" presName="parentTextBox" presStyleLbl="node1" presStyleIdx="0" presStyleCnt="4"/>
      <dgm:spPr/>
    </dgm:pt>
    <dgm:pt modelId="{BA3AEED9-0997-AA41-967E-997F959D3EAB}" type="pres">
      <dgm:prSet presAssocID="{6B3C71BE-5FCF-2744-AD3B-094EC2B56FDA}" presName="sp" presStyleCnt="0"/>
      <dgm:spPr/>
    </dgm:pt>
    <dgm:pt modelId="{209DE33D-A9E9-874C-AD11-F8F158706BFE}" type="pres">
      <dgm:prSet presAssocID="{BD5A6FD3-08F3-114B-A2B9-1EBA78479E4D}" presName="arrowAndChildren" presStyleCnt="0"/>
      <dgm:spPr/>
    </dgm:pt>
    <dgm:pt modelId="{0FFB50BB-2955-9E42-9BC0-B600F1053333}" type="pres">
      <dgm:prSet presAssocID="{BD5A6FD3-08F3-114B-A2B9-1EBA78479E4D}" presName="parentTextArrow" presStyleLbl="node1" presStyleIdx="1" presStyleCnt="4"/>
      <dgm:spPr/>
    </dgm:pt>
    <dgm:pt modelId="{662BEA82-80DE-DA4E-BA73-D1519E98160A}" type="pres">
      <dgm:prSet presAssocID="{4F5C1484-B160-C941-8EE6-038539AD57B1}" presName="sp" presStyleCnt="0"/>
      <dgm:spPr/>
    </dgm:pt>
    <dgm:pt modelId="{766882CC-B657-434E-879C-41EB02A1CA9C}" type="pres">
      <dgm:prSet presAssocID="{84ECE449-AB0E-514F-A103-3B0BD469DDA1}" presName="arrowAndChildren" presStyleCnt="0"/>
      <dgm:spPr/>
    </dgm:pt>
    <dgm:pt modelId="{683C6E88-126A-F640-BD6A-8776FF76CD54}" type="pres">
      <dgm:prSet presAssocID="{84ECE449-AB0E-514F-A103-3B0BD469DDA1}" presName="parentTextArrow" presStyleLbl="node1" presStyleIdx="2" presStyleCnt="4"/>
      <dgm:spPr/>
    </dgm:pt>
    <dgm:pt modelId="{AC78F67E-9298-604A-8D65-A12E05EEFC0B}" type="pres">
      <dgm:prSet presAssocID="{3A612F9E-38AF-724E-8D4A-E2EE7FBE8F64}" presName="sp" presStyleCnt="0"/>
      <dgm:spPr/>
    </dgm:pt>
    <dgm:pt modelId="{9BBC778F-27B7-1F45-B6F2-604121735FD2}" type="pres">
      <dgm:prSet presAssocID="{2192C460-2EFE-6C4C-B3F7-F2B52B6C9500}" presName="arrowAndChildren" presStyleCnt="0"/>
      <dgm:spPr/>
    </dgm:pt>
    <dgm:pt modelId="{053F8627-4937-A94F-A3B3-A145D2578933}" type="pres">
      <dgm:prSet presAssocID="{2192C460-2EFE-6C4C-B3F7-F2B52B6C9500}" presName="parentTextArrow" presStyleLbl="node1" presStyleIdx="3" presStyleCnt="4"/>
      <dgm:spPr/>
    </dgm:pt>
  </dgm:ptLst>
  <dgm:cxnLst>
    <dgm:cxn modelId="{32833562-8446-694C-9EEC-D2D5FE3D30A5}" srcId="{2C19A282-BB24-DE48-8753-13F97657270B}" destId="{2192C460-2EFE-6C4C-B3F7-F2B52B6C9500}" srcOrd="0" destOrd="0" parTransId="{236910FD-A624-E041-A512-B698809E453D}" sibTransId="{3A612F9E-38AF-724E-8D4A-E2EE7FBE8F64}"/>
    <dgm:cxn modelId="{9FBC9B76-84FD-46F2-95E6-3276366D7418}" type="presOf" srcId="{2192C460-2EFE-6C4C-B3F7-F2B52B6C9500}" destId="{053F8627-4937-A94F-A3B3-A145D2578933}" srcOrd="0" destOrd="0" presId="urn:microsoft.com/office/officeart/2005/8/layout/process4"/>
    <dgm:cxn modelId="{C3C7245A-13C1-FA4D-856F-17F01C28E633}" srcId="{2C19A282-BB24-DE48-8753-13F97657270B}" destId="{84ECE449-AB0E-514F-A103-3B0BD469DDA1}" srcOrd="1" destOrd="0" parTransId="{98EC7554-9E1B-D34D-966A-8D52E6DBCD25}" sibTransId="{4F5C1484-B160-C941-8EE6-038539AD57B1}"/>
    <dgm:cxn modelId="{B321538E-A048-D241-BA93-16ECA2CB6D81}" srcId="{2C19A282-BB24-DE48-8753-13F97657270B}" destId="{BD5A6FD3-08F3-114B-A2B9-1EBA78479E4D}" srcOrd="2" destOrd="0" parTransId="{2482A5C5-5641-B446-9800-CF31CFDF3199}" sibTransId="{6B3C71BE-5FCF-2744-AD3B-094EC2B56FDA}"/>
    <dgm:cxn modelId="{E2702AA3-C68C-754A-BBAD-05689953AB91}" srcId="{2C19A282-BB24-DE48-8753-13F97657270B}" destId="{5E0D3E33-4E8A-4945-AC39-BAD7A4F8026E}" srcOrd="3" destOrd="0" parTransId="{FA636916-E8E4-7546-87F1-60A4D1E87FFB}" sibTransId="{9BC8674D-8F12-674C-BB6F-24EF2AF9CE32}"/>
    <dgm:cxn modelId="{6EA50DB1-76EB-48A7-9845-441F227BE34F}" type="presOf" srcId="{5E0D3E33-4E8A-4945-AC39-BAD7A4F8026E}" destId="{D7344DE4-9966-7B45-B3F2-06057EA6DFC9}" srcOrd="0" destOrd="0" presId="urn:microsoft.com/office/officeart/2005/8/layout/process4"/>
    <dgm:cxn modelId="{5CBC0DB6-F704-4116-9CBA-7A2F5D850142}" type="presOf" srcId="{BD5A6FD3-08F3-114B-A2B9-1EBA78479E4D}" destId="{0FFB50BB-2955-9E42-9BC0-B600F1053333}" srcOrd="0" destOrd="0" presId="urn:microsoft.com/office/officeart/2005/8/layout/process4"/>
    <dgm:cxn modelId="{77BF2CDC-6370-491B-9B15-4EA30BFFCA30}" type="presOf" srcId="{2C19A282-BB24-DE48-8753-13F97657270B}" destId="{23A6BEDF-1829-CF4A-9573-1AD16C0BE744}" srcOrd="0" destOrd="0" presId="urn:microsoft.com/office/officeart/2005/8/layout/process4"/>
    <dgm:cxn modelId="{CF89B5FA-B95E-4005-8FFF-A975E2D8A67A}" type="presOf" srcId="{84ECE449-AB0E-514F-A103-3B0BD469DDA1}" destId="{683C6E88-126A-F640-BD6A-8776FF76CD54}" srcOrd="0" destOrd="0" presId="urn:microsoft.com/office/officeart/2005/8/layout/process4"/>
    <dgm:cxn modelId="{3E7DFED1-F122-4DD1-BE8A-081F14D52579}" type="presParOf" srcId="{23A6BEDF-1829-CF4A-9573-1AD16C0BE744}" destId="{12FDE81D-4CC0-0641-8D93-F9EE15C35892}" srcOrd="0" destOrd="0" presId="urn:microsoft.com/office/officeart/2005/8/layout/process4"/>
    <dgm:cxn modelId="{3F41745B-3182-4CA2-B9C2-B4D58287ACEE}" type="presParOf" srcId="{12FDE81D-4CC0-0641-8D93-F9EE15C35892}" destId="{D7344DE4-9966-7B45-B3F2-06057EA6DFC9}" srcOrd="0" destOrd="0" presId="urn:microsoft.com/office/officeart/2005/8/layout/process4"/>
    <dgm:cxn modelId="{46BAF0DC-AC10-47A0-90DD-27BF55DC822E}" type="presParOf" srcId="{23A6BEDF-1829-CF4A-9573-1AD16C0BE744}" destId="{BA3AEED9-0997-AA41-967E-997F959D3EAB}" srcOrd="1" destOrd="0" presId="urn:microsoft.com/office/officeart/2005/8/layout/process4"/>
    <dgm:cxn modelId="{89ABC8E0-5DC4-424F-9B7A-3D849510B61B}" type="presParOf" srcId="{23A6BEDF-1829-CF4A-9573-1AD16C0BE744}" destId="{209DE33D-A9E9-874C-AD11-F8F158706BFE}" srcOrd="2" destOrd="0" presId="urn:microsoft.com/office/officeart/2005/8/layout/process4"/>
    <dgm:cxn modelId="{B63B3E9A-3FB2-404C-A71A-A4098E44DE80}" type="presParOf" srcId="{209DE33D-A9E9-874C-AD11-F8F158706BFE}" destId="{0FFB50BB-2955-9E42-9BC0-B600F1053333}" srcOrd="0" destOrd="0" presId="urn:microsoft.com/office/officeart/2005/8/layout/process4"/>
    <dgm:cxn modelId="{7BD39F9C-8CC5-4263-AFF6-BE9B2D752AA0}" type="presParOf" srcId="{23A6BEDF-1829-CF4A-9573-1AD16C0BE744}" destId="{662BEA82-80DE-DA4E-BA73-D1519E98160A}" srcOrd="3" destOrd="0" presId="urn:microsoft.com/office/officeart/2005/8/layout/process4"/>
    <dgm:cxn modelId="{00306052-854C-4F31-9C0A-18AF44B90B8A}" type="presParOf" srcId="{23A6BEDF-1829-CF4A-9573-1AD16C0BE744}" destId="{766882CC-B657-434E-879C-41EB02A1CA9C}" srcOrd="4" destOrd="0" presId="urn:microsoft.com/office/officeart/2005/8/layout/process4"/>
    <dgm:cxn modelId="{6F2A7F12-70E3-4996-B084-ECEE7265BF4C}" type="presParOf" srcId="{766882CC-B657-434E-879C-41EB02A1CA9C}" destId="{683C6E88-126A-F640-BD6A-8776FF76CD54}" srcOrd="0" destOrd="0" presId="urn:microsoft.com/office/officeart/2005/8/layout/process4"/>
    <dgm:cxn modelId="{F25ECA7E-7B13-4D07-A5BC-25C57937EC07}" type="presParOf" srcId="{23A6BEDF-1829-CF4A-9573-1AD16C0BE744}" destId="{AC78F67E-9298-604A-8D65-A12E05EEFC0B}" srcOrd="5" destOrd="0" presId="urn:microsoft.com/office/officeart/2005/8/layout/process4"/>
    <dgm:cxn modelId="{D346E325-25DD-45B0-96F9-DC13157BBF0E}" type="presParOf" srcId="{23A6BEDF-1829-CF4A-9573-1AD16C0BE744}" destId="{9BBC778F-27B7-1F45-B6F2-604121735FD2}" srcOrd="6" destOrd="0" presId="urn:microsoft.com/office/officeart/2005/8/layout/process4"/>
    <dgm:cxn modelId="{A0785DF5-A6D7-47A2-A8E4-4C997C17F005}" type="presParOf" srcId="{9BBC778F-27B7-1F45-B6F2-604121735FD2}" destId="{053F8627-4937-A94F-A3B3-A145D257893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3AD1CC-C105-524D-90D7-48633213B883}" type="doc">
      <dgm:prSet loTypeId="urn:microsoft.com/office/officeart/2005/8/layout/cycle3" loCatId="" qsTypeId="urn:microsoft.com/office/officeart/2005/8/quickstyle/simple4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52F5FE2F-B92F-264A-A3F2-4279D5669009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rgbClr val="006E00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Notify</a:t>
          </a:r>
          <a:r>
            <a:rPr lang="en-US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Participants</a:t>
          </a:r>
          <a:endParaRPr lang="en-US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25C38C-9613-954F-A037-0E2CAA3CC834}" type="parTrans" cxnId="{84214F30-AD39-C242-A399-DEA977138B87}">
      <dgm:prSet/>
      <dgm:spPr/>
      <dgm:t>
        <a:bodyPr/>
        <a:lstStyle/>
        <a:p>
          <a:endParaRPr lang="en-US"/>
        </a:p>
      </dgm:t>
    </dgm:pt>
    <dgm:pt modelId="{606B0EC2-2D15-754D-BAF0-D018C1716AAC}" type="sibTrans" cxnId="{84214F30-AD39-C242-A399-DEA977138B87}">
      <dgm:prSet/>
      <dgm:spPr/>
      <dgm:t>
        <a:bodyPr/>
        <a:lstStyle/>
        <a:p>
          <a:endParaRPr lang="en-US"/>
        </a:p>
      </dgm:t>
    </dgm:pt>
    <dgm:pt modelId="{5DCF7AC8-1CCF-4C42-AB13-F219C950BE0A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rgbClr val="006E00"/>
          </a:solidFill>
        </a:ln>
      </dgm:spPr>
      <dgm:t>
        <a:bodyPr/>
        <a:lstStyle/>
        <a:p>
          <a:r>
            <a: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Teach Skill Lessons</a:t>
          </a:r>
        </a:p>
      </dgm:t>
    </dgm:pt>
    <dgm:pt modelId="{659C0984-AAB9-1747-9F0B-8A85E3E26E54}" type="parTrans" cxnId="{FD51A004-C9F7-C146-893D-E71947C755B8}">
      <dgm:prSet/>
      <dgm:spPr/>
      <dgm:t>
        <a:bodyPr/>
        <a:lstStyle/>
        <a:p>
          <a:endParaRPr lang="en-US"/>
        </a:p>
      </dgm:t>
    </dgm:pt>
    <dgm:pt modelId="{FA5F028C-0FC5-3C4A-A9F4-9D96FD23C602}" type="sibTrans" cxnId="{FD51A004-C9F7-C146-893D-E71947C755B8}">
      <dgm:prSet/>
      <dgm:spPr/>
      <dgm:t>
        <a:bodyPr/>
        <a:lstStyle/>
        <a:p>
          <a:endParaRPr lang="en-US"/>
        </a:p>
      </dgm:t>
    </dgm:pt>
    <dgm:pt modelId="{E6A2C883-9D99-3544-86B0-00E13FFB7BE0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rgbClr val="006E00"/>
          </a:solidFill>
        </a:ln>
      </dgm:spPr>
      <dgm:t>
        <a:bodyPr/>
        <a:lstStyle/>
        <a:p>
          <a:r>
            <a: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Monitor Progress</a:t>
          </a:r>
        </a:p>
      </dgm:t>
    </dgm:pt>
    <dgm:pt modelId="{31F0DEAA-77B4-3F45-B8E2-4D3032368E0D}" type="parTrans" cxnId="{C3688282-EE0E-354A-A626-1B1E50DF7356}">
      <dgm:prSet/>
      <dgm:spPr/>
      <dgm:t>
        <a:bodyPr/>
        <a:lstStyle/>
        <a:p>
          <a:endParaRPr lang="en-US"/>
        </a:p>
      </dgm:t>
    </dgm:pt>
    <dgm:pt modelId="{6FC1AFD4-1D0C-4C4C-A8DD-5A5299EA10C4}" type="sibTrans" cxnId="{C3688282-EE0E-354A-A626-1B1E50DF7356}">
      <dgm:prSet/>
      <dgm:spPr/>
      <dgm:t>
        <a:bodyPr/>
        <a:lstStyle/>
        <a:p>
          <a:endParaRPr lang="en-US"/>
        </a:p>
      </dgm:t>
    </dgm:pt>
    <dgm:pt modelId="{7C68DC2E-6D6E-3746-A522-F74266E372DF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rgbClr val="008000"/>
          </a:solidFill>
        </a:ln>
      </dgm:spPr>
      <dgm:t>
        <a:bodyPr/>
        <a:lstStyle/>
        <a:p>
          <a:r>
            <a: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Evaluate  Outcomes</a:t>
          </a:r>
        </a:p>
      </dgm:t>
    </dgm:pt>
    <dgm:pt modelId="{9853EC67-374D-824E-B3B6-7A4F7933BF7E}" type="parTrans" cxnId="{D6522798-129F-FA4D-888D-362C6E0C89AB}">
      <dgm:prSet/>
      <dgm:spPr/>
      <dgm:t>
        <a:bodyPr/>
        <a:lstStyle/>
        <a:p>
          <a:endParaRPr lang="en-US"/>
        </a:p>
      </dgm:t>
    </dgm:pt>
    <dgm:pt modelId="{0BE18F8A-9112-524E-A441-CE2E5C60D9F5}" type="sibTrans" cxnId="{D6522798-129F-FA4D-888D-362C6E0C89AB}">
      <dgm:prSet/>
      <dgm:spPr/>
      <dgm:t>
        <a:bodyPr/>
        <a:lstStyle/>
        <a:p>
          <a:endParaRPr lang="en-US"/>
        </a:p>
      </dgm:t>
    </dgm:pt>
    <dgm:pt modelId="{DCDC204F-18D8-3C4B-89FD-7EE45E802D96}" type="pres">
      <dgm:prSet presAssocID="{F73AD1CC-C105-524D-90D7-48633213B883}" presName="Name0" presStyleCnt="0">
        <dgm:presLayoutVars>
          <dgm:dir/>
          <dgm:resizeHandles val="exact"/>
        </dgm:presLayoutVars>
      </dgm:prSet>
      <dgm:spPr/>
    </dgm:pt>
    <dgm:pt modelId="{6A569B05-32D8-AE4F-A312-C59214691D7A}" type="pres">
      <dgm:prSet presAssocID="{F73AD1CC-C105-524D-90D7-48633213B883}" presName="cycle" presStyleCnt="0"/>
      <dgm:spPr/>
    </dgm:pt>
    <dgm:pt modelId="{E2A77990-01B3-4B4D-989F-5935B0DCCC26}" type="pres">
      <dgm:prSet presAssocID="{52F5FE2F-B92F-264A-A3F2-4279D5669009}" presName="nodeFirstNode" presStyleLbl="node1" presStyleIdx="0" presStyleCnt="4">
        <dgm:presLayoutVars>
          <dgm:bulletEnabled val="1"/>
        </dgm:presLayoutVars>
      </dgm:prSet>
      <dgm:spPr/>
    </dgm:pt>
    <dgm:pt modelId="{F967E878-40A0-0245-8D19-35157A7DF2AB}" type="pres">
      <dgm:prSet presAssocID="{606B0EC2-2D15-754D-BAF0-D018C1716AAC}" presName="sibTransFirstNode" presStyleLbl="bgShp" presStyleIdx="0" presStyleCnt="1"/>
      <dgm:spPr/>
    </dgm:pt>
    <dgm:pt modelId="{9069CCB9-B4FB-9049-B291-09406D7650BF}" type="pres">
      <dgm:prSet presAssocID="{5DCF7AC8-1CCF-4C42-AB13-F219C950BE0A}" presName="nodeFollowingNodes" presStyleLbl="node1" presStyleIdx="1" presStyleCnt="4">
        <dgm:presLayoutVars>
          <dgm:bulletEnabled val="1"/>
        </dgm:presLayoutVars>
      </dgm:prSet>
      <dgm:spPr/>
    </dgm:pt>
    <dgm:pt modelId="{9FE107AA-42E3-8A4D-BBC1-095BD0D68FAC}" type="pres">
      <dgm:prSet presAssocID="{E6A2C883-9D99-3544-86B0-00E13FFB7BE0}" presName="nodeFollowingNodes" presStyleLbl="node1" presStyleIdx="2" presStyleCnt="4">
        <dgm:presLayoutVars>
          <dgm:bulletEnabled val="1"/>
        </dgm:presLayoutVars>
      </dgm:prSet>
      <dgm:spPr/>
    </dgm:pt>
    <dgm:pt modelId="{826CFBBE-A106-D04E-B719-865A159018A5}" type="pres">
      <dgm:prSet presAssocID="{7C68DC2E-6D6E-3746-A522-F74266E372DF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FD51A004-C9F7-C146-893D-E71947C755B8}" srcId="{F73AD1CC-C105-524D-90D7-48633213B883}" destId="{5DCF7AC8-1CCF-4C42-AB13-F219C950BE0A}" srcOrd="1" destOrd="0" parTransId="{659C0984-AAB9-1747-9F0B-8A85E3E26E54}" sibTransId="{FA5F028C-0FC5-3C4A-A9F4-9D96FD23C602}"/>
    <dgm:cxn modelId="{E03A192F-9B3E-4B81-B04A-465DEB437328}" type="presOf" srcId="{F73AD1CC-C105-524D-90D7-48633213B883}" destId="{DCDC204F-18D8-3C4B-89FD-7EE45E802D96}" srcOrd="0" destOrd="0" presId="urn:microsoft.com/office/officeart/2005/8/layout/cycle3"/>
    <dgm:cxn modelId="{84214F30-AD39-C242-A399-DEA977138B87}" srcId="{F73AD1CC-C105-524D-90D7-48633213B883}" destId="{52F5FE2F-B92F-264A-A3F2-4279D5669009}" srcOrd="0" destOrd="0" parTransId="{CE25C38C-9613-954F-A037-0E2CAA3CC834}" sibTransId="{606B0EC2-2D15-754D-BAF0-D018C1716AAC}"/>
    <dgm:cxn modelId="{41D86543-41A1-41AD-BD89-BD00695B9B13}" type="presOf" srcId="{E6A2C883-9D99-3544-86B0-00E13FFB7BE0}" destId="{9FE107AA-42E3-8A4D-BBC1-095BD0D68FAC}" srcOrd="0" destOrd="0" presId="urn:microsoft.com/office/officeart/2005/8/layout/cycle3"/>
    <dgm:cxn modelId="{FD11C281-C8D4-48E7-8D67-31CEB3238C9A}" type="presOf" srcId="{7C68DC2E-6D6E-3746-A522-F74266E372DF}" destId="{826CFBBE-A106-D04E-B719-865A159018A5}" srcOrd="0" destOrd="0" presId="urn:microsoft.com/office/officeart/2005/8/layout/cycle3"/>
    <dgm:cxn modelId="{C3688282-EE0E-354A-A626-1B1E50DF7356}" srcId="{F73AD1CC-C105-524D-90D7-48633213B883}" destId="{E6A2C883-9D99-3544-86B0-00E13FFB7BE0}" srcOrd="2" destOrd="0" parTransId="{31F0DEAA-77B4-3F45-B8E2-4D3032368E0D}" sibTransId="{6FC1AFD4-1D0C-4C4C-A8DD-5A5299EA10C4}"/>
    <dgm:cxn modelId="{D6522798-129F-FA4D-888D-362C6E0C89AB}" srcId="{F73AD1CC-C105-524D-90D7-48633213B883}" destId="{7C68DC2E-6D6E-3746-A522-F74266E372DF}" srcOrd="3" destOrd="0" parTransId="{9853EC67-374D-824E-B3B6-7A4F7933BF7E}" sibTransId="{0BE18F8A-9112-524E-A441-CE2E5C60D9F5}"/>
    <dgm:cxn modelId="{E9705DC2-7E17-4F0D-BF92-19CEC52F8FA3}" type="presOf" srcId="{606B0EC2-2D15-754D-BAF0-D018C1716AAC}" destId="{F967E878-40A0-0245-8D19-35157A7DF2AB}" srcOrd="0" destOrd="0" presId="urn:microsoft.com/office/officeart/2005/8/layout/cycle3"/>
    <dgm:cxn modelId="{B3F266C3-29DC-4E7F-AA64-AFDE12B62BF9}" type="presOf" srcId="{5DCF7AC8-1CCF-4C42-AB13-F219C950BE0A}" destId="{9069CCB9-B4FB-9049-B291-09406D7650BF}" srcOrd="0" destOrd="0" presId="urn:microsoft.com/office/officeart/2005/8/layout/cycle3"/>
    <dgm:cxn modelId="{BCB618D8-E0AA-42D2-8E39-5259C2E48DB4}" type="presOf" srcId="{52F5FE2F-B92F-264A-A3F2-4279D5669009}" destId="{E2A77990-01B3-4B4D-989F-5935B0DCCC26}" srcOrd="0" destOrd="0" presId="urn:microsoft.com/office/officeart/2005/8/layout/cycle3"/>
    <dgm:cxn modelId="{A8F494CE-2384-41A0-AEBC-2B73D15EC018}" type="presParOf" srcId="{DCDC204F-18D8-3C4B-89FD-7EE45E802D96}" destId="{6A569B05-32D8-AE4F-A312-C59214691D7A}" srcOrd="0" destOrd="0" presId="urn:microsoft.com/office/officeart/2005/8/layout/cycle3"/>
    <dgm:cxn modelId="{25F6A6C9-1C34-4DFF-851C-D83C290DBC93}" type="presParOf" srcId="{6A569B05-32D8-AE4F-A312-C59214691D7A}" destId="{E2A77990-01B3-4B4D-989F-5935B0DCCC26}" srcOrd="0" destOrd="0" presId="urn:microsoft.com/office/officeart/2005/8/layout/cycle3"/>
    <dgm:cxn modelId="{62D923C9-365B-4A02-A2A1-118ABB5FD195}" type="presParOf" srcId="{6A569B05-32D8-AE4F-A312-C59214691D7A}" destId="{F967E878-40A0-0245-8D19-35157A7DF2AB}" srcOrd="1" destOrd="0" presId="urn:microsoft.com/office/officeart/2005/8/layout/cycle3"/>
    <dgm:cxn modelId="{37BF5CDA-5C7B-4BAF-BC11-54C3DA8ADAB8}" type="presParOf" srcId="{6A569B05-32D8-AE4F-A312-C59214691D7A}" destId="{9069CCB9-B4FB-9049-B291-09406D7650BF}" srcOrd="2" destOrd="0" presId="urn:microsoft.com/office/officeart/2005/8/layout/cycle3"/>
    <dgm:cxn modelId="{71D45E40-4C9D-4D28-A852-96DE0F215C84}" type="presParOf" srcId="{6A569B05-32D8-AE4F-A312-C59214691D7A}" destId="{9FE107AA-42E3-8A4D-BBC1-095BD0D68FAC}" srcOrd="3" destOrd="0" presId="urn:microsoft.com/office/officeart/2005/8/layout/cycle3"/>
    <dgm:cxn modelId="{A2CF56BB-38C7-41E2-A241-ABF47C8B548E}" type="presParOf" srcId="{6A569B05-32D8-AE4F-A312-C59214691D7A}" destId="{826CFBBE-A106-D04E-B719-865A159018A5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837F2C-73E7-4DBB-9898-810DF445CF3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CF51A6-4E8D-4DCA-B51C-2EBE5F70C265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Relationships</a:t>
          </a:r>
        </a:p>
      </dgm:t>
    </dgm:pt>
    <dgm:pt modelId="{F215BA4C-6089-4D6B-92AA-AA0BE833E60B}" type="parTrans" cxnId="{98941CEB-E83B-4F56-AB26-F96E2B8F4392}">
      <dgm:prSet/>
      <dgm:spPr/>
      <dgm:t>
        <a:bodyPr/>
        <a:lstStyle/>
        <a:p>
          <a:endParaRPr lang="en-US"/>
        </a:p>
      </dgm:t>
    </dgm:pt>
    <dgm:pt modelId="{CADED3CD-3A85-460A-A8C9-7C23A4912F8F}" type="sibTrans" cxnId="{98941CEB-E83B-4F56-AB26-F96E2B8F4392}">
      <dgm:prSet/>
      <dgm:spPr/>
      <dgm:t>
        <a:bodyPr/>
        <a:lstStyle/>
        <a:p>
          <a:endParaRPr lang="en-US"/>
        </a:p>
      </dgm:t>
    </dgm:pt>
    <dgm:pt modelId="{9426EFA1-EE6A-4BCB-8784-B1CB23BE51D5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Focus on alterable variables</a:t>
          </a:r>
        </a:p>
      </dgm:t>
    </dgm:pt>
    <dgm:pt modelId="{08B7EE35-CF93-4702-AA1B-AB557C69DD91}" type="parTrans" cxnId="{30C078C9-246B-49EF-99EB-26D9F4E5C8D0}">
      <dgm:prSet/>
      <dgm:spPr/>
      <dgm:t>
        <a:bodyPr/>
        <a:lstStyle/>
        <a:p>
          <a:endParaRPr lang="en-US"/>
        </a:p>
      </dgm:t>
    </dgm:pt>
    <dgm:pt modelId="{DAA10063-6D9B-4A39-A3E1-53819B98D1AC}" type="sibTrans" cxnId="{30C078C9-246B-49EF-99EB-26D9F4E5C8D0}">
      <dgm:prSet/>
      <dgm:spPr/>
      <dgm:t>
        <a:bodyPr/>
        <a:lstStyle/>
        <a:p>
          <a:endParaRPr lang="en-US"/>
        </a:p>
      </dgm:t>
    </dgm:pt>
    <dgm:pt modelId="{21D0F398-FBD6-44FF-9B06-5E13D0F73CA0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Participation in and affiliation with school</a:t>
          </a:r>
        </a:p>
      </dgm:t>
    </dgm:pt>
    <dgm:pt modelId="{680FD460-87A0-4EC6-8DBF-C56F64BAD32C}" type="parTrans" cxnId="{CF9C5A9B-113F-499F-BA0B-31BA269F03B4}">
      <dgm:prSet/>
      <dgm:spPr/>
      <dgm:t>
        <a:bodyPr/>
        <a:lstStyle/>
        <a:p>
          <a:endParaRPr lang="en-US"/>
        </a:p>
      </dgm:t>
    </dgm:pt>
    <dgm:pt modelId="{F5F47BDB-18E0-4454-AA91-13C0D4177DF6}" type="sibTrans" cxnId="{CF9C5A9B-113F-499F-BA0B-31BA269F03B4}">
      <dgm:prSet/>
      <dgm:spPr/>
      <dgm:t>
        <a:bodyPr/>
        <a:lstStyle/>
        <a:p>
          <a:endParaRPr lang="en-US"/>
        </a:p>
      </dgm:t>
    </dgm:pt>
    <dgm:pt modelId="{9F32F138-0EC4-47E8-A6D3-E8FD571D1E9C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Problem Solving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&amp; Capacity Building</a:t>
          </a:r>
        </a:p>
      </dgm:t>
    </dgm:pt>
    <dgm:pt modelId="{DBF7D798-C804-4BA5-8495-A1E643707B8E}" type="parTrans" cxnId="{758FAEC3-BE50-4C04-B75D-45659E11F19E}">
      <dgm:prSet/>
      <dgm:spPr/>
      <dgm:t>
        <a:bodyPr/>
        <a:lstStyle/>
        <a:p>
          <a:endParaRPr lang="en-US"/>
        </a:p>
      </dgm:t>
    </dgm:pt>
    <dgm:pt modelId="{7825BA97-A31B-41F6-9E3B-F583D8DDA41E}" type="sibTrans" cxnId="{758FAEC3-BE50-4C04-B75D-45659E11F19E}">
      <dgm:prSet/>
      <dgm:spPr/>
      <dgm:t>
        <a:bodyPr/>
        <a:lstStyle/>
        <a:p>
          <a:endParaRPr lang="en-US"/>
        </a:p>
      </dgm:t>
    </dgm:pt>
    <dgm:pt modelId="{4259E14F-923A-48CA-8D89-D14D9282E5C3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Cognitive-behavioral approach</a:t>
          </a:r>
        </a:p>
      </dgm:t>
    </dgm:pt>
    <dgm:pt modelId="{2F2B98C5-6157-41E0-9B06-3529ED6040A9}" type="parTrans" cxnId="{D6B91EAC-1ED1-4B5B-8D6F-88EAF493AE01}">
      <dgm:prSet/>
      <dgm:spPr/>
      <dgm:t>
        <a:bodyPr/>
        <a:lstStyle/>
        <a:p>
          <a:endParaRPr lang="en-US"/>
        </a:p>
      </dgm:t>
    </dgm:pt>
    <dgm:pt modelId="{5F01893D-5E6F-418E-9279-545D5729FBA5}" type="sibTrans" cxnId="{D6B91EAC-1ED1-4B5B-8D6F-88EAF493AE01}">
      <dgm:prSet/>
      <dgm:spPr/>
      <dgm:t>
        <a:bodyPr/>
        <a:lstStyle/>
        <a:p>
          <a:endParaRPr lang="en-US"/>
        </a:p>
      </dgm:t>
    </dgm:pt>
    <dgm:pt modelId="{A6FA2D4A-1E08-4FFA-9400-FBE10FF31FC7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Persistence-Plus</a:t>
          </a:r>
        </a:p>
      </dgm:t>
    </dgm:pt>
    <dgm:pt modelId="{5DAAF9B0-BBEC-4CDA-A333-09B0AFA8D0F7}" type="parTrans" cxnId="{9FBAE46C-4AFA-4B99-AF82-5B029233C919}">
      <dgm:prSet/>
      <dgm:spPr/>
      <dgm:t>
        <a:bodyPr/>
        <a:lstStyle/>
        <a:p>
          <a:endParaRPr lang="en-US"/>
        </a:p>
      </dgm:t>
    </dgm:pt>
    <dgm:pt modelId="{52669818-341E-4AC1-B907-4B82D7C16094}" type="sibTrans" cxnId="{9FBAE46C-4AFA-4B99-AF82-5B029233C919}">
      <dgm:prSet/>
      <dgm:spPr/>
      <dgm:t>
        <a:bodyPr/>
        <a:lstStyle/>
        <a:p>
          <a:endParaRPr lang="en-US"/>
        </a:p>
      </dgm:t>
    </dgm:pt>
    <dgm:pt modelId="{F65D7DDD-2F38-4B17-A488-0A5F03F1B532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Persistent source of motivation</a:t>
          </a:r>
        </a:p>
      </dgm:t>
    </dgm:pt>
    <dgm:pt modelId="{9EDE3989-64E5-4094-A6DC-E0D786B2FC18}" type="parTrans" cxnId="{F7513FB2-BAF3-47AE-ADEA-E6B1B9F31F02}">
      <dgm:prSet/>
      <dgm:spPr/>
      <dgm:t>
        <a:bodyPr/>
        <a:lstStyle/>
        <a:p>
          <a:endParaRPr lang="en-US"/>
        </a:p>
      </dgm:t>
    </dgm:pt>
    <dgm:pt modelId="{39A4FF0C-BB02-47CE-BFDD-8C96E1CCD122}" type="sibTrans" cxnId="{F7513FB2-BAF3-47AE-ADEA-E6B1B9F31F02}">
      <dgm:prSet/>
      <dgm:spPr/>
      <dgm:t>
        <a:bodyPr/>
        <a:lstStyle/>
        <a:p>
          <a:endParaRPr lang="en-US"/>
        </a:p>
      </dgm:t>
    </dgm:pt>
    <dgm:pt modelId="{80B02AE7-37E8-45E6-B92B-FB7E07CB393B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Consistent message that education is important</a:t>
          </a:r>
        </a:p>
      </dgm:t>
    </dgm:pt>
    <dgm:pt modelId="{6560C5ED-B47F-41DE-A435-559815B84CA1}" type="parTrans" cxnId="{25999EB3-43CE-4B0D-A3FA-AAAED30931B2}">
      <dgm:prSet/>
      <dgm:spPr/>
      <dgm:t>
        <a:bodyPr/>
        <a:lstStyle/>
        <a:p>
          <a:endParaRPr lang="en-US"/>
        </a:p>
      </dgm:t>
    </dgm:pt>
    <dgm:pt modelId="{5CC1B4D2-B104-46E7-99A5-9695FB98C8F8}" type="sibTrans" cxnId="{25999EB3-43CE-4B0D-A3FA-AAAED30931B2}">
      <dgm:prSet/>
      <dgm:spPr/>
      <dgm:t>
        <a:bodyPr/>
        <a:lstStyle/>
        <a:p>
          <a:endParaRPr lang="en-US"/>
        </a:p>
      </dgm:t>
    </dgm:pt>
    <dgm:pt modelId="{B009CD27-F973-4FCE-A202-5725A6DB7ACF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Personalized, data-based intervention</a:t>
          </a:r>
        </a:p>
      </dgm:t>
    </dgm:pt>
    <dgm:pt modelId="{142BD171-04AA-4FDF-A78C-99712B68EE14}" type="parTrans" cxnId="{D9958D10-C1A6-4A04-9696-31912E43B8BF}">
      <dgm:prSet/>
      <dgm:spPr/>
      <dgm:t>
        <a:bodyPr/>
        <a:lstStyle/>
        <a:p>
          <a:endParaRPr lang="en-US"/>
        </a:p>
      </dgm:t>
    </dgm:pt>
    <dgm:pt modelId="{BE533578-3983-4175-A0D1-C73F10AB3AF0}" type="sibTrans" cxnId="{D9958D10-C1A6-4A04-9696-31912E43B8BF}">
      <dgm:prSet/>
      <dgm:spPr/>
      <dgm:t>
        <a:bodyPr/>
        <a:lstStyle/>
        <a:p>
          <a:endParaRPr lang="en-US"/>
        </a:p>
      </dgm:t>
    </dgm:pt>
    <dgm:pt modelId="{9FF7E4C2-E319-4F21-A74F-186E3585C4AE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Long-term commitment </a:t>
          </a:r>
        </a:p>
      </dgm:t>
    </dgm:pt>
    <dgm:pt modelId="{6B8C920B-AAE8-4EEC-BC02-C0B6ECD20923}" type="parTrans" cxnId="{10B80F7B-583B-473E-951E-B94DACEFB302}">
      <dgm:prSet/>
      <dgm:spPr/>
      <dgm:t>
        <a:bodyPr/>
        <a:lstStyle/>
        <a:p>
          <a:endParaRPr lang="en-US"/>
        </a:p>
      </dgm:t>
    </dgm:pt>
    <dgm:pt modelId="{33B38B3C-63AD-4897-BDD0-EF89B0F4979A}" type="sibTrans" cxnId="{10B80F7B-583B-473E-951E-B94DACEFB302}">
      <dgm:prSet/>
      <dgm:spPr/>
      <dgm:t>
        <a:bodyPr/>
        <a:lstStyle/>
        <a:p>
          <a:endParaRPr lang="en-US"/>
        </a:p>
      </dgm:t>
    </dgm:pt>
    <dgm:pt modelId="{549FCE64-AEE4-41F0-B7D1-10299AD46F33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Acquisition of skills</a:t>
          </a:r>
        </a:p>
      </dgm:t>
    </dgm:pt>
    <dgm:pt modelId="{4BABD5E8-E6E0-4231-9182-AB260B999EF2}" type="parTrans" cxnId="{AA3AB1D1-B858-4BDE-B9D5-AC77E1DAEA9A}">
      <dgm:prSet/>
      <dgm:spPr/>
      <dgm:t>
        <a:bodyPr/>
        <a:lstStyle/>
        <a:p>
          <a:endParaRPr lang="en-US"/>
        </a:p>
      </dgm:t>
    </dgm:pt>
    <dgm:pt modelId="{30DDFB59-FA44-451C-AC58-17B43A7AB76D}" type="sibTrans" cxnId="{AA3AB1D1-B858-4BDE-B9D5-AC77E1DAEA9A}">
      <dgm:prSet/>
      <dgm:spPr/>
      <dgm:t>
        <a:bodyPr/>
        <a:lstStyle/>
        <a:p>
          <a:endParaRPr lang="en-US"/>
        </a:p>
      </dgm:t>
    </dgm:pt>
    <dgm:pt modelId="{D19B0D59-ACAA-4CA1-8EFC-7D498B09B6F4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Diminish dependency on mentor</a:t>
          </a:r>
        </a:p>
      </dgm:t>
    </dgm:pt>
    <dgm:pt modelId="{1102A96E-7556-4A5D-84CB-C11FF5C82F74}" type="parTrans" cxnId="{44C2539B-D5D7-460F-A9F8-F9CD9187C409}">
      <dgm:prSet/>
      <dgm:spPr/>
      <dgm:t>
        <a:bodyPr/>
        <a:lstStyle/>
        <a:p>
          <a:endParaRPr lang="en-US"/>
        </a:p>
      </dgm:t>
    </dgm:pt>
    <dgm:pt modelId="{BA310754-81D7-4E5C-8766-1FFF1558B155}" type="sibTrans" cxnId="{44C2539B-D5D7-460F-A9F8-F9CD9187C409}">
      <dgm:prSet/>
      <dgm:spPr/>
      <dgm:t>
        <a:bodyPr/>
        <a:lstStyle/>
        <a:p>
          <a:endParaRPr lang="en-US"/>
        </a:p>
      </dgm:t>
    </dgm:pt>
    <dgm:pt modelId="{42A40F15-35CA-45E5-A626-3D7E3DAE5962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Familiarity with student and his/her family (continuity) </a:t>
          </a:r>
        </a:p>
      </dgm:t>
    </dgm:pt>
    <dgm:pt modelId="{3E3D24C9-3586-41C7-A69F-8848228853DD}" type="parTrans" cxnId="{6836EEB4-3F16-4468-809D-B7D0213C44AA}">
      <dgm:prSet/>
      <dgm:spPr/>
      <dgm:t>
        <a:bodyPr/>
        <a:lstStyle/>
        <a:p>
          <a:endParaRPr lang="en-US"/>
        </a:p>
      </dgm:t>
    </dgm:pt>
    <dgm:pt modelId="{BCC44BF9-2DC9-48A0-90B1-034CE004AAD2}" type="sibTrans" cxnId="{6836EEB4-3F16-4468-809D-B7D0213C44AA}">
      <dgm:prSet/>
      <dgm:spPr/>
      <dgm:t>
        <a:bodyPr/>
        <a:lstStyle/>
        <a:p>
          <a:endParaRPr lang="en-US"/>
        </a:p>
      </dgm:t>
    </dgm:pt>
    <dgm:pt modelId="{89B1D8A1-972E-4237-A1C8-5F64267F82D5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Coping Skills </a:t>
          </a:r>
        </a:p>
      </dgm:t>
    </dgm:pt>
    <dgm:pt modelId="{BB694FF7-BB56-4976-8B51-743DDE466F1D}" type="parTrans" cxnId="{88CDD82B-E23B-4E10-97D8-DF3EBB8FBC06}">
      <dgm:prSet/>
      <dgm:spPr/>
      <dgm:t>
        <a:bodyPr/>
        <a:lstStyle/>
        <a:p>
          <a:endParaRPr lang="en-US"/>
        </a:p>
      </dgm:t>
    </dgm:pt>
    <dgm:pt modelId="{EEC0F447-C900-4A7B-890F-C41B659BCF96}" type="sibTrans" cxnId="{88CDD82B-E23B-4E10-97D8-DF3EBB8FBC06}">
      <dgm:prSet/>
      <dgm:spPr/>
      <dgm:t>
        <a:bodyPr/>
        <a:lstStyle/>
        <a:p>
          <a:endParaRPr lang="en-US"/>
        </a:p>
      </dgm:t>
    </dgm:pt>
    <dgm:pt modelId="{696CC4C7-333D-42E4-B3A4-9143904128B4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Search for solutions rather than blame</a:t>
          </a:r>
        </a:p>
      </dgm:t>
    </dgm:pt>
    <dgm:pt modelId="{4DBD3982-33BC-4340-9892-80C3D63F8F81}" type="parTrans" cxnId="{B2468C22-410D-431B-B5CD-D2892286F430}">
      <dgm:prSet/>
      <dgm:spPr/>
      <dgm:t>
        <a:bodyPr/>
        <a:lstStyle/>
        <a:p>
          <a:endParaRPr lang="en-US"/>
        </a:p>
      </dgm:t>
    </dgm:pt>
    <dgm:pt modelId="{2AB5C352-B07B-48CE-AB10-10097897A5BE}" type="sibTrans" cxnId="{B2468C22-410D-431B-B5CD-D2892286F430}">
      <dgm:prSet/>
      <dgm:spPr/>
      <dgm:t>
        <a:bodyPr/>
        <a:lstStyle/>
        <a:p>
          <a:endParaRPr lang="en-US"/>
        </a:p>
      </dgm:t>
    </dgm:pt>
    <dgm:pt modelId="{B80C73B4-FF9F-404D-A007-49C0D7ACEBFC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Resolve conflict constructively</a:t>
          </a:r>
        </a:p>
      </dgm:t>
    </dgm:pt>
    <dgm:pt modelId="{12539589-D702-4D7C-BF78-7D9DDBD425CF}" type="parTrans" cxnId="{6CD78934-5EFB-4582-B8BE-DDD4AC8C9CFF}">
      <dgm:prSet/>
      <dgm:spPr/>
      <dgm:t>
        <a:bodyPr/>
        <a:lstStyle/>
        <a:p>
          <a:endParaRPr lang="en-US"/>
        </a:p>
      </dgm:t>
    </dgm:pt>
    <dgm:pt modelId="{1A387D12-D9ED-48CB-8E69-97FFB0C120F9}" type="sibTrans" cxnId="{6CD78934-5EFB-4582-B8BE-DDD4AC8C9CFF}">
      <dgm:prSet/>
      <dgm:spPr/>
      <dgm:t>
        <a:bodyPr/>
        <a:lstStyle/>
        <a:p>
          <a:endParaRPr lang="en-US"/>
        </a:p>
      </dgm:t>
    </dgm:pt>
    <dgm:pt modelId="{8F3E7BF5-4E5E-403E-BE47-8677F6E62F60}" type="pres">
      <dgm:prSet presAssocID="{E5837F2C-73E7-4DBB-9898-810DF445CF37}" presName="Name0" presStyleCnt="0">
        <dgm:presLayoutVars>
          <dgm:dir/>
          <dgm:animLvl val="lvl"/>
          <dgm:resizeHandles val="exact"/>
        </dgm:presLayoutVars>
      </dgm:prSet>
      <dgm:spPr/>
    </dgm:pt>
    <dgm:pt modelId="{C9071116-FA49-4436-999A-E1F544C5F113}" type="pres">
      <dgm:prSet presAssocID="{81CF51A6-4E8D-4DCA-B51C-2EBE5F70C265}" presName="composite" presStyleCnt="0"/>
      <dgm:spPr/>
    </dgm:pt>
    <dgm:pt modelId="{6D10C8A9-B45E-4A4E-9B4C-D4D54CBF35DF}" type="pres">
      <dgm:prSet presAssocID="{81CF51A6-4E8D-4DCA-B51C-2EBE5F70C26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8C0DD129-5BF1-42C2-A863-297FE233BA7B}" type="pres">
      <dgm:prSet presAssocID="{81CF51A6-4E8D-4DCA-B51C-2EBE5F70C265}" presName="desTx" presStyleLbl="alignAccFollowNode1" presStyleIdx="0" presStyleCnt="3">
        <dgm:presLayoutVars>
          <dgm:bulletEnabled val="1"/>
        </dgm:presLayoutVars>
      </dgm:prSet>
      <dgm:spPr/>
    </dgm:pt>
    <dgm:pt modelId="{F7C8C30E-40B8-46F8-80A3-1C9E65955456}" type="pres">
      <dgm:prSet presAssocID="{CADED3CD-3A85-460A-A8C9-7C23A4912F8F}" presName="space" presStyleCnt="0"/>
      <dgm:spPr/>
    </dgm:pt>
    <dgm:pt modelId="{3B8C11E5-8492-4FB4-AC4A-616CEBAE4D47}" type="pres">
      <dgm:prSet presAssocID="{9F32F138-0EC4-47E8-A6D3-E8FD571D1E9C}" presName="composite" presStyleCnt="0"/>
      <dgm:spPr/>
    </dgm:pt>
    <dgm:pt modelId="{5885BB4F-6145-4625-8969-B9614252F63E}" type="pres">
      <dgm:prSet presAssocID="{9F32F138-0EC4-47E8-A6D3-E8FD571D1E9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F4ECCE9E-71AC-4865-B0A4-3339D9F22E2A}" type="pres">
      <dgm:prSet presAssocID="{9F32F138-0EC4-47E8-A6D3-E8FD571D1E9C}" presName="desTx" presStyleLbl="alignAccFollowNode1" presStyleIdx="1" presStyleCnt="3">
        <dgm:presLayoutVars>
          <dgm:bulletEnabled val="1"/>
        </dgm:presLayoutVars>
      </dgm:prSet>
      <dgm:spPr/>
    </dgm:pt>
    <dgm:pt modelId="{52706738-C30D-4FE7-AE92-2C4F875BCAD6}" type="pres">
      <dgm:prSet presAssocID="{7825BA97-A31B-41F6-9E3B-F583D8DDA41E}" presName="space" presStyleCnt="0"/>
      <dgm:spPr/>
    </dgm:pt>
    <dgm:pt modelId="{16155595-F168-4A77-ADDA-20CCCCF3292B}" type="pres">
      <dgm:prSet presAssocID="{A6FA2D4A-1E08-4FFA-9400-FBE10FF31FC7}" presName="composite" presStyleCnt="0"/>
      <dgm:spPr/>
    </dgm:pt>
    <dgm:pt modelId="{4D008A53-64A5-4900-B40E-48D728A11065}" type="pres">
      <dgm:prSet presAssocID="{A6FA2D4A-1E08-4FFA-9400-FBE10FF31FC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CD20942-B6C0-4BAA-89F1-009600418346}" type="pres">
      <dgm:prSet presAssocID="{A6FA2D4A-1E08-4FFA-9400-FBE10FF31FC7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D9958D10-C1A6-4A04-9696-31912E43B8BF}" srcId="{81CF51A6-4E8D-4DCA-B51C-2EBE5F70C265}" destId="{B009CD27-F973-4FCE-A202-5725A6DB7ACF}" srcOrd="1" destOrd="0" parTransId="{142BD171-04AA-4FDF-A78C-99712B68EE14}" sibTransId="{BE533578-3983-4175-A0D1-C73F10AB3AF0}"/>
    <dgm:cxn modelId="{475AEE12-9D6F-468F-80B5-FF9C35788AEF}" type="presOf" srcId="{80B02AE7-37E8-45E6-B92B-FB7E07CB393B}" destId="{FCD20942-B6C0-4BAA-89F1-009600418346}" srcOrd="0" destOrd="2" presId="urn:microsoft.com/office/officeart/2005/8/layout/hList1"/>
    <dgm:cxn modelId="{BF9F2714-9FA5-4AFC-911E-8E6FFCFA4459}" type="presOf" srcId="{89B1D8A1-972E-4237-A1C8-5F64267F82D5}" destId="{F4ECCE9E-71AC-4865-B0A4-3339D9F22E2A}" srcOrd="0" destOrd="4" presId="urn:microsoft.com/office/officeart/2005/8/layout/hList1"/>
    <dgm:cxn modelId="{ECCE191D-023E-4917-A732-CC56D562BCDC}" type="presOf" srcId="{9426EFA1-EE6A-4BCB-8784-B1CB23BE51D5}" destId="{8C0DD129-5BF1-42C2-A863-297FE233BA7B}" srcOrd="0" destOrd="0" presId="urn:microsoft.com/office/officeart/2005/8/layout/hList1"/>
    <dgm:cxn modelId="{5327DA1D-A7CC-45DE-A31C-C0E8E4380C05}" type="presOf" srcId="{9FF7E4C2-E319-4F21-A74F-186E3585C4AE}" destId="{8C0DD129-5BF1-42C2-A863-297FE233BA7B}" srcOrd="0" destOrd="2" presId="urn:microsoft.com/office/officeart/2005/8/layout/hList1"/>
    <dgm:cxn modelId="{B2468C22-410D-431B-B5CD-D2892286F430}" srcId="{9F32F138-0EC4-47E8-A6D3-E8FD571D1E9C}" destId="{696CC4C7-333D-42E4-B3A4-9143904128B4}" srcOrd="3" destOrd="0" parTransId="{4DBD3982-33BC-4340-9892-80C3D63F8F81}" sibTransId="{2AB5C352-B07B-48CE-AB10-10097897A5BE}"/>
    <dgm:cxn modelId="{48880129-18D4-4EB7-84CB-F5CF3B736976}" type="presOf" srcId="{B009CD27-F973-4FCE-A202-5725A6DB7ACF}" destId="{8C0DD129-5BF1-42C2-A863-297FE233BA7B}" srcOrd="0" destOrd="1" presId="urn:microsoft.com/office/officeart/2005/8/layout/hList1"/>
    <dgm:cxn modelId="{88CDD82B-E23B-4E10-97D8-DF3EBB8FBC06}" srcId="{9F32F138-0EC4-47E8-A6D3-E8FD571D1E9C}" destId="{89B1D8A1-972E-4237-A1C8-5F64267F82D5}" srcOrd="4" destOrd="0" parTransId="{BB694FF7-BB56-4976-8B51-743DDE466F1D}" sibTransId="{EEC0F447-C900-4A7B-890F-C41B659BCF96}"/>
    <dgm:cxn modelId="{951A7030-8DA2-4EA8-8812-4F2F594F6137}" type="presOf" srcId="{4259E14F-923A-48CA-8D89-D14D9282E5C3}" destId="{F4ECCE9E-71AC-4865-B0A4-3339D9F22E2A}" srcOrd="0" destOrd="0" presId="urn:microsoft.com/office/officeart/2005/8/layout/hList1"/>
    <dgm:cxn modelId="{6CD78934-5EFB-4582-B8BE-DDD4AC8C9CFF}" srcId="{9F32F138-0EC4-47E8-A6D3-E8FD571D1E9C}" destId="{B80C73B4-FF9F-404D-A007-49C0D7ACEBFC}" srcOrd="2" destOrd="0" parTransId="{12539589-D702-4D7C-BF78-7D9DDBD425CF}" sibTransId="{1A387D12-D9ED-48CB-8E69-97FFB0C120F9}"/>
    <dgm:cxn modelId="{9FBAE46C-4AFA-4B99-AF82-5B029233C919}" srcId="{E5837F2C-73E7-4DBB-9898-810DF445CF37}" destId="{A6FA2D4A-1E08-4FFA-9400-FBE10FF31FC7}" srcOrd="2" destOrd="0" parTransId="{5DAAF9B0-BBEC-4CDA-A333-09B0AFA8D0F7}" sibTransId="{52669818-341E-4AC1-B907-4B82D7C16094}"/>
    <dgm:cxn modelId="{10B80F7B-583B-473E-951E-B94DACEFB302}" srcId="{81CF51A6-4E8D-4DCA-B51C-2EBE5F70C265}" destId="{9FF7E4C2-E319-4F21-A74F-186E3585C4AE}" srcOrd="2" destOrd="0" parTransId="{6B8C920B-AAE8-4EEC-BC02-C0B6ECD20923}" sibTransId="{33B38B3C-63AD-4897-BDD0-EF89B0F4979A}"/>
    <dgm:cxn modelId="{9FA3F186-5443-4B34-9442-04E6F4DA4BB1}" type="presOf" srcId="{9F32F138-0EC4-47E8-A6D3-E8FD571D1E9C}" destId="{5885BB4F-6145-4625-8969-B9614252F63E}" srcOrd="0" destOrd="0" presId="urn:microsoft.com/office/officeart/2005/8/layout/hList1"/>
    <dgm:cxn modelId="{ED669C88-D0A3-4D09-99CA-CA9595580252}" type="presOf" srcId="{42A40F15-35CA-45E5-A626-3D7E3DAE5962}" destId="{FCD20942-B6C0-4BAA-89F1-009600418346}" srcOrd="0" destOrd="1" presId="urn:microsoft.com/office/officeart/2005/8/layout/hList1"/>
    <dgm:cxn modelId="{0E4A8A90-DC54-4645-8C0C-D6331788AC7C}" type="presOf" srcId="{21D0F398-FBD6-44FF-9B06-5E13D0F73CA0}" destId="{8C0DD129-5BF1-42C2-A863-297FE233BA7B}" srcOrd="0" destOrd="3" presId="urn:microsoft.com/office/officeart/2005/8/layout/hList1"/>
    <dgm:cxn modelId="{44C2539B-D5D7-460F-A9F8-F9CD9187C409}" srcId="{9F32F138-0EC4-47E8-A6D3-E8FD571D1E9C}" destId="{D19B0D59-ACAA-4CA1-8EFC-7D498B09B6F4}" srcOrd="5" destOrd="0" parTransId="{1102A96E-7556-4A5D-84CB-C11FF5C82F74}" sibTransId="{BA310754-81D7-4E5C-8766-1FFF1558B155}"/>
    <dgm:cxn modelId="{CF9C5A9B-113F-499F-BA0B-31BA269F03B4}" srcId="{81CF51A6-4E8D-4DCA-B51C-2EBE5F70C265}" destId="{21D0F398-FBD6-44FF-9B06-5E13D0F73CA0}" srcOrd="3" destOrd="0" parTransId="{680FD460-87A0-4EC6-8DBF-C56F64BAD32C}" sibTransId="{F5F47BDB-18E0-4454-AA91-13C0D4177DF6}"/>
    <dgm:cxn modelId="{F7B6B7A8-F67B-418D-8FF9-54121983F4C5}" type="presOf" srcId="{696CC4C7-333D-42E4-B3A4-9143904128B4}" destId="{F4ECCE9E-71AC-4865-B0A4-3339D9F22E2A}" srcOrd="0" destOrd="3" presId="urn:microsoft.com/office/officeart/2005/8/layout/hList1"/>
    <dgm:cxn modelId="{D6B91EAC-1ED1-4B5B-8D6F-88EAF493AE01}" srcId="{9F32F138-0EC4-47E8-A6D3-E8FD571D1E9C}" destId="{4259E14F-923A-48CA-8D89-D14D9282E5C3}" srcOrd="0" destOrd="0" parTransId="{2F2B98C5-6157-41E0-9B06-3529ED6040A9}" sibTransId="{5F01893D-5E6F-418E-9279-545D5729FBA5}"/>
    <dgm:cxn modelId="{F7513FB2-BAF3-47AE-ADEA-E6B1B9F31F02}" srcId="{A6FA2D4A-1E08-4FFA-9400-FBE10FF31FC7}" destId="{F65D7DDD-2F38-4B17-A488-0A5F03F1B532}" srcOrd="0" destOrd="0" parTransId="{9EDE3989-64E5-4094-A6DC-E0D786B2FC18}" sibTransId="{39A4FF0C-BB02-47CE-BFDD-8C96E1CCD122}"/>
    <dgm:cxn modelId="{2A4493B3-0DC9-4BC8-8DA3-999B998B06A4}" type="presOf" srcId="{D19B0D59-ACAA-4CA1-8EFC-7D498B09B6F4}" destId="{F4ECCE9E-71AC-4865-B0A4-3339D9F22E2A}" srcOrd="0" destOrd="5" presId="urn:microsoft.com/office/officeart/2005/8/layout/hList1"/>
    <dgm:cxn modelId="{25999EB3-43CE-4B0D-A3FA-AAAED30931B2}" srcId="{A6FA2D4A-1E08-4FFA-9400-FBE10FF31FC7}" destId="{80B02AE7-37E8-45E6-B92B-FB7E07CB393B}" srcOrd="2" destOrd="0" parTransId="{6560C5ED-B47F-41DE-A435-559815B84CA1}" sibTransId="{5CC1B4D2-B104-46E7-99A5-9695FB98C8F8}"/>
    <dgm:cxn modelId="{6836EEB4-3F16-4468-809D-B7D0213C44AA}" srcId="{A6FA2D4A-1E08-4FFA-9400-FBE10FF31FC7}" destId="{42A40F15-35CA-45E5-A626-3D7E3DAE5962}" srcOrd="1" destOrd="0" parTransId="{3E3D24C9-3586-41C7-A69F-8848228853DD}" sibTransId="{BCC44BF9-2DC9-48A0-90B1-034CE004AAD2}"/>
    <dgm:cxn modelId="{758FAEC3-BE50-4C04-B75D-45659E11F19E}" srcId="{E5837F2C-73E7-4DBB-9898-810DF445CF37}" destId="{9F32F138-0EC4-47E8-A6D3-E8FD571D1E9C}" srcOrd="1" destOrd="0" parTransId="{DBF7D798-C804-4BA5-8495-A1E643707B8E}" sibTransId="{7825BA97-A31B-41F6-9E3B-F583D8DDA41E}"/>
    <dgm:cxn modelId="{30C078C9-246B-49EF-99EB-26D9F4E5C8D0}" srcId="{81CF51A6-4E8D-4DCA-B51C-2EBE5F70C265}" destId="{9426EFA1-EE6A-4BCB-8784-B1CB23BE51D5}" srcOrd="0" destOrd="0" parTransId="{08B7EE35-CF93-4702-AA1B-AB557C69DD91}" sibTransId="{DAA10063-6D9B-4A39-A3E1-53819B98D1AC}"/>
    <dgm:cxn modelId="{8E8770CD-8FCB-4476-BCC8-7AD225D42DB1}" type="presOf" srcId="{B80C73B4-FF9F-404D-A007-49C0D7ACEBFC}" destId="{F4ECCE9E-71AC-4865-B0A4-3339D9F22E2A}" srcOrd="0" destOrd="2" presId="urn:microsoft.com/office/officeart/2005/8/layout/hList1"/>
    <dgm:cxn modelId="{3E4018D0-7D83-4B29-BFD9-8AE092821F17}" type="presOf" srcId="{A6FA2D4A-1E08-4FFA-9400-FBE10FF31FC7}" destId="{4D008A53-64A5-4900-B40E-48D728A11065}" srcOrd="0" destOrd="0" presId="urn:microsoft.com/office/officeart/2005/8/layout/hList1"/>
    <dgm:cxn modelId="{E0EDE7D0-41C9-4A4E-89C7-587382AC25D1}" type="presOf" srcId="{549FCE64-AEE4-41F0-B7D1-10299AD46F33}" destId="{F4ECCE9E-71AC-4865-B0A4-3339D9F22E2A}" srcOrd="0" destOrd="1" presId="urn:microsoft.com/office/officeart/2005/8/layout/hList1"/>
    <dgm:cxn modelId="{AA3AB1D1-B858-4BDE-B9D5-AC77E1DAEA9A}" srcId="{9F32F138-0EC4-47E8-A6D3-E8FD571D1E9C}" destId="{549FCE64-AEE4-41F0-B7D1-10299AD46F33}" srcOrd="1" destOrd="0" parTransId="{4BABD5E8-E6E0-4231-9182-AB260B999EF2}" sibTransId="{30DDFB59-FA44-451C-AC58-17B43A7AB76D}"/>
    <dgm:cxn modelId="{28D811E0-8EBD-41DA-8E9D-C9788FE743AE}" type="presOf" srcId="{F65D7DDD-2F38-4B17-A488-0A5F03F1B532}" destId="{FCD20942-B6C0-4BAA-89F1-009600418346}" srcOrd="0" destOrd="0" presId="urn:microsoft.com/office/officeart/2005/8/layout/hList1"/>
    <dgm:cxn modelId="{075809E4-F61C-4ED8-B84B-496A045FCEFB}" type="presOf" srcId="{E5837F2C-73E7-4DBB-9898-810DF445CF37}" destId="{8F3E7BF5-4E5E-403E-BE47-8677F6E62F60}" srcOrd="0" destOrd="0" presId="urn:microsoft.com/office/officeart/2005/8/layout/hList1"/>
    <dgm:cxn modelId="{98941CEB-E83B-4F56-AB26-F96E2B8F4392}" srcId="{E5837F2C-73E7-4DBB-9898-810DF445CF37}" destId="{81CF51A6-4E8D-4DCA-B51C-2EBE5F70C265}" srcOrd="0" destOrd="0" parTransId="{F215BA4C-6089-4D6B-92AA-AA0BE833E60B}" sibTransId="{CADED3CD-3A85-460A-A8C9-7C23A4912F8F}"/>
    <dgm:cxn modelId="{A9F091FB-847E-49B7-9926-97811190EA83}" type="presOf" srcId="{81CF51A6-4E8D-4DCA-B51C-2EBE5F70C265}" destId="{6D10C8A9-B45E-4A4E-9B4C-D4D54CBF35DF}" srcOrd="0" destOrd="0" presId="urn:microsoft.com/office/officeart/2005/8/layout/hList1"/>
    <dgm:cxn modelId="{104B4E9A-8151-41E4-A991-711D30DC693A}" type="presParOf" srcId="{8F3E7BF5-4E5E-403E-BE47-8677F6E62F60}" destId="{C9071116-FA49-4436-999A-E1F544C5F113}" srcOrd="0" destOrd="0" presId="urn:microsoft.com/office/officeart/2005/8/layout/hList1"/>
    <dgm:cxn modelId="{D80D90AC-F922-4EDE-A3BA-9BC9E157E58A}" type="presParOf" srcId="{C9071116-FA49-4436-999A-E1F544C5F113}" destId="{6D10C8A9-B45E-4A4E-9B4C-D4D54CBF35DF}" srcOrd="0" destOrd="0" presId="urn:microsoft.com/office/officeart/2005/8/layout/hList1"/>
    <dgm:cxn modelId="{275D0B49-93C1-41CB-AFAD-F6E017869F41}" type="presParOf" srcId="{C9071116-FA49-4436-999A-E1F544C5F113}" destId="{8C0DD129-5BF1-42C2-A863-297FE233BA7B}" srcOrd="1" destOrd="0" presId="urn:microsoft.com/office/officeart/2005/8/layout/hList1"/>
    <dgm:cxn modelId="{6E47ABBA-9C55-4608-A5C6-9CE93F5C56A6}" type="presParOf" srcId="{8F3E7BF5-4E5E-403E-BE47-8677F6E62F60}" destId="{F7C8C30E-40B8-46F8-80A3-1C9E65955456}" srcOrd="1" destOrd="0" presId="urn:microsoft.com/office/officeart/2005/8/layout/hList1"/>
    <dgm:cxn modelId="{7E49A73D-DB5D-45E2-8F6A-1B5E909FC496}" type="presParOf" srcId="{8F3E7BF5-4E5E-403E-BE47-8677F6E62F60}" destId="{3B8C11E5-8492-4FB4-AC4A-616CEBAE4D47}" srcOrd="2" destOrd="0" presId="urn:microsoft.com/office/officeart/2005/8/layout/hList1"/>
    <dgm:cxn modelId="{16CE6551-C7D1-4B7A-B93E-129EAC3F1B5D}" type="presParOf" srcId="{3B8C11E5-8492-4FB4-AC4A-616CEBAE4D47}" destId="{5885BB4F-6145-4625-8969-B9614252F63E}" srcOrd="0" destOrd="0" presId="urn:microsoft.com/office/officeart/2005/8/layout/hList1"/>
    <dgm:cxn modelId="{530B422D-7A29-4B89-9284-C753E935F8A0}" type="presParOf" srcId="{3B8C11E5-8492-4FB4-AC4A-616CEBAE4D47}" destId="{F4ECCE9E-71AC-4865-B0A4-3339D9F22E2A}" srcOrd="1" destOrd="0" presId="urn:microsoft.com/office/officeart/2005/8/layout/hList1"/>
    <dgm:cxn modelId="{C10DC921-73FC-4E11-9951-AA6867616679}" type="presParOf" srcId="{8F3E7BF5-4E5E-403E-BE47-8677F6E62F60}" destId="{52706738-C30D-4FE7-AE92-2C4F875BCAD6}" srcOrd="3" destOrd="0" presId="urn:microsoft.com/office/officeart/2005/8/layout/hList1"/>
    <dgm:cxn modelId="{27D314C5-904D-4602-895B-C17A90EF4720}" type="presParOf" srcId="{8F3E7BF5-4E5E-403E-BE47-8677F6E62F60}" destId="{16155595-F168-4A77-ADDA-20CCCCF3292B}" srcOrd="4" destOrd="0" presId="urn:microsoft.com/office/officeart/2005/8/layout/hList1"/>
    <dgm:cxn modelId="{1016A127-28F8-4EB0-BFD6-7A6CF5F70E9F}" type="presParOf" srcId="{16155595-F168-4A77-ADDA-20CCCCF3292B}" destId="{4D008A53-64A5-4900-B40E-48D728A11065}" srcOrd="0" destOrd="0" presId="urn:microsoft.com/office/officeart/2005/8/layout/hList1"/>
    <dgm:cxn modelId="{071E999B-DD68-447F-8F1C-B1DA33328FBC}" type="presParOf" srcId="{16155595-F168-4A77-ADDA-20CCCCF3292B}" destId="{FCD20942-B6C0-4BAA-89F1-00960041834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8FED46-2490-A249-A574-E84CEA408B78}" type="doc">
      <dgm:prSet loTypeId="urn:microsoft.com/office/officeart/2005/8/layout/hierarchy1" loCatId="" qsTypeId="urn:microsoft.com/office/officeart/2005/8/quickstyle/simple4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E6252D4E-7E46-614D-8897-F79BB909C076}">
      <dgm:prSet phldrT="[Text]"/>
      <dgm:spPr/>
      <dgm:t>
        <a:bodyPr/>
        <a:lstStyle/>
        <a:p>
          <a:r>
            <a:rPr lang="en-US" dirty="0"/>
            <a:t>Coordinator</a:t>
          </a:r>
        </a:p>
      </dgm:t>
    </dgm:pt>
    <dgm:pt modelId="{7C262304-AFF9-6E43-B9FD-64654F715C24}" type="parTrans" cxnId="{F9B2ACA1-59AB-C04B-837E-DD419660AF23}">
      <dgm:prSet/>
      <dgm:spPr/>
      <dgm:t>
        <a:bodyPr/>
        <a:lstStyle/>
        <a:p>
          <a:endParaRPr lang="en-US"/>
        </a:p>
      </dgm:t>
    </dgm:pt>
    <dgm:pt modelId="{26DA1098-49F0-684D-A16D-0984C34AB3D7}" type="sibTrans" cxnId="{F9B2ACA1-59AB-C04B-837E-DD419660AF23}">
      <dgm:prSet/>
      <dgm:spPr/>
      <dgm:t>
        <a:bodyPr/>
        <a:lstStyle/>
        <a:p>
          <a:endParaRPr lang="en-US"/>
        </a:p>
      </dgm:t>
    </dgm:pt>
    <dgm:pt modelId="{5CA249C7-1193-EA42-9420-1826AD381033}">
      <dgm:prSet phldrT="[Text]"/>
      <dgm:spPr/>
      <dgm:t>
        <a:bodyPr/>
        <a:lstStyle/>
        <a:p>
          <a:r>
            <a:rPr lang="en-US" dirty="0"/>
            <a:t>Mentor 1</a:t>
          </a:r>
        </a:p>
      </dgm:t>
    </dgm:pt>
    <dgm:pt modelId="{B96AA368-2D81-0A43-8D94-07E04B4CE0A8}" type="parTrans" cxnId="{6DA94980-A834-D84F-BC0D-7CA169FBE1BB}">
      <dgm:prSet/>
      <dgm:spPr/>
      <dgm:t>
        <a:bodyPr/>
        <a:lstStyle/>
        <a:p>
          <a:endParaRPr lang="en-US"/>
        </a:p>
      </dgm:t>
    </dgm:pt>
    <dgm:pt modelId="{77C74A83-9C00-9B41-A95B-22D90AC013C0}" type="sibTrans" cxnId="{6DA94980-A834-D84F-BC0D-7CA169FBE1BB}">
      <dgm:prSet/>
      <dgm:spPr/>
      <dgm:t>
        <a:bodyPr/>
        <a:lstStyle/>
        <a:p>
          <a:endParaRPr lang="en-US"/>
        </a:p>
      </dgm:t>
    </dgm:pt>
    <dgm:pt modelId="{44F890E3-A646-3A4B-A91C-27925E265414}">
      <dgm:prSet phldrT="[Text]"/>
      <dgm:spPr/>
      <dgm:t>
        <a:bodyPr/>
        <a:lstStyle/>
        <a:p>
          <a:r>
            <a:rPr lang="en-US" dirty="0"/>
            <a:t>Student A</a:t>
          </a:r>
        </a:p>
      </dgm:t>
    </dgm:pt>
    <dgm:pt modelId="{89104717-421F-0340-A0BF-403E90A52C86}" type="parTrans" cxnId="{FD3E23B6-7757-8A4A-89D7-06E5B3A2C446}">
      <dgm:prSet/>
      <dgm:spPr/>
      <dgm:t>
        <a:bodyPr/>
        <a:lstStyle/>
        <a:p>
          <a:endParaRPr lang="en-US"/>
        </a:p>
      </dgm:t>
    </dgm:pt>
    <dgm:pt modelId="{380A7DD1-6E20-BD49-BC95-084120FB9072}" type="sibTrans" cxnId="{FD3E23B6-7757-8A4A-89D7-06E5B3A2C446}">
      <dgm:prSet/>
      <dgm:spPr/>
      <dgm:t>
        <a:bodyPr/>
        <a:lstStyle/>
        <a:p>
          <a:endParaRPr lang="en-US"/>
        </a:p>
      </dgm:t>
    </dgm:pt>
    <dgm:pt modelId="{E7992676-EE63-C447-B841-504D72AB8912}">
      <dgm:prSet phldrT="[Text]"/>
      <dgm:spPr/>
      <dgm:t>
        <a:bodyPr/>
        <a:lstStyle/>
        <a:p>
          <a:r>
            <a:rPr lang="en-US" dirty="0"/>
            <a:t>Student B</a:t>
          </a:r>
        </a:p>
      </dgm:t>
    </dgm:pt>
    <dgm:pt modelId="{774D49E6-325A-AF47-83F1-55D6FDE075F0}" type="parTrans" cxnId="{5194D65F-BFCF-E345-A948-B9AC61EE5A1B}">
      <dgm:prSet/>
      <dgm:spPr/>
      <dgm:t>
        <a:bodyPr/>
        <a:lstStyle/>
        <a:p>
          <a:endParaRPr lang="en-US"/>
        </a:p>
      </dgm:t>
    </dgm:pt>
    <dgm:pt modelId="{F8CAFE97-97B9-144A-949F-5B9134680242}" type="sibTrans" cxnId="{5194D65F-BFCF-E345-A948-B9AC61EE5A1B}">
      <dgm:prSet/>
      <dgm:spPr/>
      <dgm:t>
        <a:bodyPr/>
        <a:lstStyle/>
        <a:p>
          <a:endParaRPr lang="en-US"/>
        </a:p>
      </dgm:t>
    </dgm:pt>
    <dgm:pt modelId="{6F4E618A-7218-7442-856C-4713C9AFB385}">
      <dgm:prSet phldrT="[Text]"/>
      <dgm:spPr/>
      <dgm:t>
        <a:bodyPr/>
        <a:lstStyle/>
        <a:p>
          <a:r>
            <a:rPr lang="en-US" dirty="0"/>
            <a:t>Mentor 2</a:t>
          </a:r>
        </a:p>
      </dgm:t>
    </dgm:pt>
    <dgm:pt modelId="{B3AFD02B-366A-6F4A-9B78-313CB301E76E}" type="parTrans" cxnId="{9F6A3447-042C-7348-A3BF-7B8B80185116}">
      <dgm:prSet/>
      <dgm:spPr/>
      <dgm:t>
        <a:bodyPr/>
        <a:lstStyle/>
        <a:p>
          <a:endParaRPr lang="en-US"/>
        </a:p>
      </dgm:t>
    </dgm:pt>
    <dgm:pt modelId="{8B222022-15B4-514B-B790-B67D2D829EC2}" type="sibTrans" cxnId="{9F6A3447-042C-7348-A3BF-7B8B80185116}">
      <dgm:prSet/>
      <dgm:spPr/>
      <dgm:t>
        <a:bodyPr/>
        <a:lstStyle/>
        <a:p>
          <a:endParaRPr lang="en-US"/>
        </a:p>
      </dgm:t>
    </dgm:pt>
    <dgm:pt modelId="{D8CB3170-4A1D-A545-9A69-014E5EEC4F38}">
      <dgm:prSet phldrT="[Text]"/>
      <dgm:spPr/>
      <dgm:t>
        <a:bodyPr/>
        <a:lstStyle/>
        <a:p>
          <a:r>
            <a:rPr lang="en-US" dirty="0"/>
            <a:t>Student C</a:t>
          </a:r>
        </a:p>
      </dgm:t>
    </dgm:pt>
    <dgm:pt modelId="{B2CB5B32-EC4F-674B-9619-6DBE2F68927F}" type="parTrans" cxnId="{2230A0B4-2D1C-8946-B870-8A38CDB32C23}">
      <dgm:prSet/>
      <dgm:spPr/>
      <dgm:t>
        <a:bodyPr/>
        <a:lstStyle/>
        <a:p>
          <a:endParaRPr lang="en-US"/>
        </a:p>
      </dgm:t>
    </dgm:pt>
    <dgm:pt modelId="{0E63EB6E-A366-9748-B6A8-79AA458B7B28}" type="sibTrans" cxnId="{2230A0B4-2D1C-8946-B870-8A38CDB32C23}">
      <dgm:prSet/>
      <dgm:spPr/>
      <dgm:t>
        <a:bodyPr/>
        <a:lstStyle/>
        <a:p>
          <a:endParaRPr lang="en-US"/>
        </a:p>
      </dgm:t>
    </dgm:pt>
    <dgm:pt modelId="{12B58F11-A19D-7144-8CDD-FA70B057C04B}">
      <dgm:prSet phldrT="[Text]"/>
      <dgm:spPr/>
      <dgm:t>
        <a:bodyPr/>
        <a:lstStyle/>
        <a:p>
          <a:r>
            <a:rPr lang="en-US" dirty="0"/>
            <a:t>Student D</a:t>
          </a:r>
        </a:p>
      </dgm:t>
    </dgm:pt>
    <dgm:pt modelId="{036E5727-7305-E940-BCB1-F8CB4E2EBC6C}" type="parTrans" cxnId="{1E5A588E-699C-0E48-916E-39FE99553AD3}">
      <dgm:prSet/>
      <dgm:spPr/>
      <dgm:t>
        <a:bodyPr/>
        <a:lstStyle/>
        <a:p>
          <a:endParaRPr lang="en-US"/>
        </a:p>
      </dgm:t>
    </dgm:pt>
    <dgm:pt modelId="{B382C2C3-AB48-7544-A533-72E5E789875C}" type="sibTrans" cxnId="{1E5A588E-699C-0E48-916E-39FE99553AD3}">
      <dgm:prSet/>
      <dgm:spPr/>
      <dgm:t>
        <a:bodyPr/>
        <a:lstStyle/>
        <a:p>
          <a:endParaRPr lang="en-US"/>
        </a:p>
      </dgm:t>
    </dgm:pt>
    <dgm:pt modelId="{577E4A06-D477-8A41-9138-8EF06E4C057F}">
      <dgm:prSet/>
      <dgm:spPr/>
      <dgm:t>
        <a:bodyPr/>
        <a:lstStyle/>
        <a:p>
          <a:r>
            <a:rPr lang="en-US" dirty="0"/>
            <a:t>Mentor 3</a:t>
          </a:r>
        </a:p>
      </dgm:t>
    </dgm:pt>
    <dgm:pt modelId="{21BE22F3-99F6-244A-9C56-84303D52CAD6}" type="parTrans" cxnId="{AC32EF57-679B-9D41-890A-A44D1EFAC265}">
      <dgm:prSet/>
      <dgm:spPr/>
      <dgm:t>
        <a:bodyPr/>
        <a:lstStyle/>
        <a:p>
          <a:endParaRPr lang="en-US"/>
        </a:p>
      </dgm:t>
    </dgm:pt>
    <dgm:pt modelId="{FCE99A0C-6903-244A-A3DA-1872C5769EB6}" type="sibTrans" cxnId="{AC32EF57-679B-9D41-890A-A44D1EFAC265}">
      <dgm:prSet/>
      <dgm:spPr/>
      <dgm:t>
        <a:bodyPr/>
        <a:lstStyle/>
        <a:p>
          <a:endParaRPr lang="en-US"/>
        </a:p>
      </dgm:t>
    </dgm:pt>
    <dgm:pt modelId="{83230A7A-7DE7-B64E-B8EA-F75B6DCCD256}">
      <dgm:prSet/>
      <dgm:spPr/>
      <dgm:t>
        <a:bodyPr/>
        <a:lstStyle/>
        <a:p>
          <a:r>
            <a:rPr lang="en-US" dirty="0"/>
            <a:t>Student E</a:t>
          </a:r>
        </a:p>
      </dgm:t>
    </dgm:pt>
    <dgm:pt modelId="{AC5FCAA8-7B8D-A94F-8F99-F85FBFB3FDDF}" type="parTrans" cxnId="{0513ADC8-7A77-514D-A047-580312E87143}">
      <dgm:prSet/>
      <dgm:spPr/>
      <dgm:t>
        <a:bodyPr/>
        <a:lstStyle/>
        <a:p>
          <a:endParaRPr lang="en-US"/>
        </a:p>
      </dgm:t>
    </dgm:pt>
    <dgm:pt modelId="{B8539585-E723-824F-ACA1-C9FE967BDA37}" type="sibTrans" cxnId="{0513ADC8-7A77-514D-A047-580312E87143}">
      <dgm:prSet/>
      <dgm:spPr/>
      <dgm:t>
        <a:bodyPr/>
        <a:lstStyle/>
        <a:p>
          <a:endParaRPr lang="en-US"/>
        </a:p>
      </dgm:t>
    </dgm:pt>
    <dgm:pt modelId="{F23B3FF4-F3F7-2E41-9D79-54E2CD680F4E}">
      <dgm:prSet/>
      <dgm:spPr/>
      <dgm:t>
        <a:bodyPr/>
        <a:lstStyle/>
        <a:p>
          <a:r>
            <a:rPr lang="en-US" dirty="0"/>
            <a:t>Student F</a:t>
          </a:r>
        </a:p>
      </dgm:t>
    </dgm:pt>
    <dgm:pt modelId="{1677BAAC-1676-D247-914E-7D20557FA258}" type="parTrans" cxnId="{35C48DE9-3CD1-EF44-BEA1-38D1E0302F16}">
      <dgm:prSet/>
      <dgm:spPr/>
      <dgm:t>
        <a:bodyPr/>
        <a:lstStyle/>
        <a:p>
          <a:endParaRPr lang="en-US"/>
        </a:p>
      </dgm:t>
    </dgm:pt>
    <dgm:pt modelId="{C2E9E168-F57B-C44F-92F1-5D111C28F0FE}" type="sibTrans" cxnId="{35C48DE9-3CD1-EF44-BEA1-38D1E0302F16}">
      <dgm:prSet/>
      <dgm:spPr/>
      <dgm:t>
        <a:bodyPr/>
        <a:lstStyle/>
        <a:p>
          <a:endParaRPr lang="en-US"/>
        </a:p>
      </dgm:t>
    </dgm:pt>
    <dgm:pt modelId="{1AFE1DAF-6AE1-6A48-AE1B-2ACE101D885D}" type="pres">
      <dgm:prSet presAssocID="{D08FED46-2490-A249-A574-E84CEA408B7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1C3C8A2-2B7E-3C45-80CE-6ED508D4FECC}" type="pres">
      <dgm:prSet presAssocID="{E6252D4E-7E46-614D-8897-F79BB909C076}" presName="hierRoot1" presStyleCnt="0"/>
      <dgm:spPr/>
    </dgm:pt>
    <dgm:pt modelId="{C247E255-E705-F544-B4D0-5BD87CDB75B8}" type="pres">
      <dgm:prSet presAssocID="{E6252D4E-7E46-614D-8897-F79BB909C076}" presName="composite" presStyleCnt="0"/>
      <dgm:spPr/>
    </dgm:pt>
    <dgm:pt modelId="{FDDE2680-1C78-EE44-86AC-2C89238A2AA9}" type="pres">
      <dgm:prSet presAssocID="{E6252D4E-7E46-614D-8897-F79BB909C076}" presName="background" presStyleLbl="node0" presStyleIdx="0" presStyleCnt="1"/>
      <dgm:spPr/>
    </dgm:pt>
    <dgm:pt modelId="{58017F65-4530-FE40-8D6D-C86BE0EE94E2}" type="pres">
      <dgm:prSet presAssocID="{E6252D4E-7E46-614D-8897-F79BB909C076}" presName="text" presStyleLbl="fgAcc0" presStyleIdx="0" presStyleCnt="1">
        <dgm:presLayoutVars>
          <dgm:chPref val="3"/>
        </dgm:presLayoutVars>
      </dgm:prSet>
      <dgm:spPr/>
    </dgm:pt>
    <dgm:pt modelId="{8CDCC2CA-E824-654E-B902-E1E9E3B06E05}" type="pres">
      <dgm:prSet presAssocID="{E6252D4E-7E46-614D-8897-F79BB909C076}" presName="hierChild2" presStyleCnt="0"/>
      <dgm:spPr/>
    </dgm:pt>
    <dgm:pt modelId="{3B1559CB-F519-9740-994F-3430CE1F3255}" type="pres">
      <dgm:prSet presAssocID="{B96AA368-2D81-0A43-8D94-07E04B4CE0A8}" presName="Name10" presStyleLbl="parChTrans1D2" presStyleIdx="0" presStyleCnt="3"/>
      <dgm:spPr/>
    </dgm:pt>
    <dgm:pt modelId="{5AA2D2D3-0F17-104E-A6ED-C8FD70ED9952}" type="pres">
      <dgm:prSet presAssocID="{5CA249C7-1193-EA42-9420-1826AD381033}" presName="hierRoot2" presStyleCnt="0"/>
      <dgm:spPr/>
    </dgm:pt>
    <dgm:pt modelId="{E879E4D3-1779-484A-AF91-486C0926D70D}" type="pres">
      <dgm:prSet presAssocID="{5CA249C7-1193-EA42-9420-1826AD381033}" presName="composite2" presStyleCnt="0"/>
      <dgm:spPr/>
    </dgm:pt>
    <dgm:pt modelId="{F6CB25C9-A171-3846-861E-CEE28179C9B4}" type="pres">
      <dgm:prSet presAssocID="{5CA249C7-1193-EA42-9420-1826AD381033}" presName="background2" presStyleLbl="node2" presStyleIdx="0" presStyleCnt="3"/>
      <dgm:spPr/>
    </dgm:pt>
    <dgm:pt modelId="{CB6C568D-2872-5144-AF60-109571875308}" type="pres">
      <dgm:prSet presAssocID="{5CA249C7-1193-EA42-9420-1826AD381033}" presName="text2" presStyleLbl="fgAcc2" presStyleIdx="0" presStyleCnt="3">
        <dgm:presLayoutVars>
          <dgm:chPref val="3"/>
        </dgm:presLayoutVars>
      </dgm:prSet>
      <dgm:spPr/>
    </dgm:pt>
    <dgm:pt modelId="{218526B6-2FA7-E546-90AE-1650729BC933}" type="pres">
      <dgm:prSet presAssocID="{5CA249C7-1193-EA42-9420-1826AD381033}" presName="hierChild3" presStyleCnt="0"/>
      <dgm:spPr/>
    </dgm:pt>
    <dgm:pt modelId="{05679533-82EF-5D46-9AF7-574950021DA5}" type="pres">
      <dgm:prSet presAssocID="{89104717-421F-0340-A0BF-403E90A52C86}" presName="Name17" presStyleLbl="parChTrans1D3" presStyleIdx="0" presStyleCnt="6"/>
      <dgm:spPr/>
    </dgm:pt>
    <dgm:pt modelId="{EB2D8F1C-A0AC-C249-AED7-686B6223EA66}" type="pres">
      <dgm:prSet presAssocID="{44F890E3-A646-3A4B-A91C-27925E265414}" presName="hierRoot3" presStyleCnt="0"/>
      <dgm:spPr/>
    </dgm:pt>
    <dgm:pt modelId="{A02FE22E-ED59-8C41-97E8-4597ED29AE90}" type="pres">
      <dgm:prSet presAssocID="{44F890E3-A646-3A4B-A91C-27925E265414}" presName="composite3" presStyleCnt="0"/>
      <dgm:spPr/>
    </dgm:pt>
    <dgm:pt modelId="{A0045E88-582C-1649-B699-156959BD463F}" type="pres">
      <dgm:prSet presAssocID="{44F890E3-A646-3A4B-A91C-27925E265414}" presName="background3" presStyleLbl="node3" presStyleIdx="0" presStyleCnt="6"/>
      <dgm:spPr/>
    </dgm:pt>
    <dgm:pt modelId="{A3B332B8-81E0-2144-9E76-A088FCB80569}" type="pres">
      <dgm:prSet presAssocID="{44F890E3-A646-3A4B-A91C-27925E265414}" presName="text3" presStyleLbl="fgAcc3" presStyleIdx="0" presStyleCnt="6">
        <dgm:presLayoutVars>
          <dgm:chPref val="3"/>
        </dgm:presLayoutVars>
      </dgm:prSet>
      <dgm:spPr/>
    </dgm:pt>
    <dgm:pt modelId="{B2978E10-D305-9C43-B5DC-5AA1F6EB96BE}" type="pres">
      <dgm:prSet presAssocID="{44F890E3-A646-3A4B-A91C-27925E265414}" presName="hierChild4" presStyleCnt="0"/>
      <dgm:spPr/>
    </dgm:pt>
    <dgm:pt modelId="{BDE79C03-48D2-A541-9728-E7A180E11186}" type="pres">
      <dgm:prSet presAssocID="{774D49E6-325A-AF47-83F1-55D6FDE075F0}" presName="Name17" presStyleLbl="parChTrans1D3" presStyleIdx="1" presStyleCnt="6"/>
      <dgm:spPr/>
    </dgm:pt>
    <dgm:pt modelId="{327A3777-46C6-174F-9880-7A214F7D51FF}" type="pres">
      <dgm:prSet presAssocID="{E7992676-EE63-C447-B841-504D72AB8912}" presName="hierRoot3" presStyleCnt="0"/>
      <dgm:spPr/>
    </dgm:pt>
    <dgm:pt modelId="{26CD6612-EB6A-EA44-BCEA-8652D6AEF943}" type="pres">
      <dgm:prSet presAssocID="{E7992676-EE63-C447-B841-504D72AB8912}" presName="composite3" presStyleCnt="0"/>
      <dgm:spPr/>
    </dgm:pt>
    <dgm:pt modelId="{5CD8A166-486C-BB4E-B8A5-2ED09A7A346E}" type="pres">
      <dgm:prSet presAssocID="{E7992676-EE63-C447-B841-504D72AB8912}" presName="background3" presStyleLbl="node3" presStyleIdx="1" presStyleCnt="6"/>
      <dgm:spPr/>
    </dgm:pt>
    <dgm:pt modelId="{68C8B14A-5C3B-CE4B-B9FF-F8190D7C910A}" type="pres">
      <dgm:prSet presAssocID="{E7992676-EE63-C447-B841-504D72AB8912}" presName="text3" presStyleLbl="fgAcc3" presStyleIdx="1" presStyleCnt="6">
        <dgm:presLayoutVars>
          <dgm:chPref val="3"/>
        </dgm:presLayoutVars>
      </dgm:prSet>
      <dgm:spPr/>
    </dgm:pt>
    <dgm:pt modelId="{DD6CDFA6-A216-DB4D-A4A1-6725FF48DD90}" type="pres">
      <dgm:prSet presAssocID="{E7992676-EE63-C447-B841-504D72AB8912}" presName="hierChild4" presStyleCnt="0"/>
      <dgm:spPr/>
    </dgm:pt>
    <dgm:pt modelId="{B1488986-5428-DC43-8AD3-37942DDB08AB}" type="pres">
      <dgm:prSet presAssocID="{B3AFD02B-366A-6F4A-9B78-313CB301E76E}" presName="Name10" presStyleLbl="parChTrans1D2" presStyleIdx="1" presStyleCnt="3"/>
      <dgm:spPr/>
    </dgm:pt>
    <dgm:pt modelId="{D294E7F3-C27B-3E49-A2F2-600E807F9E3C}" type="pres">
      <dgm:prSet presAssocID="{6F4E618A-7218-7442-856C-4713C9AFB385}" presName="hierRoot2" presStyleCnt="0"/>
      <dgm:spPr/>
    </dgm:pt>
    <dgm:pt modelId="{5D98201C-7817-1C44-8A74-8E2680069678}" type="pres">
      <dgm:prSet presAssocID="{6F4E618A-7218-7442-856C-4713C9AFB385}" presName="composite2" presStyleCnt="0"/>
      <dgm:spPr/>
    </dgm:pt>
    <dgm:pt modelId="{1758969F-0F20-F247-9BF4-0155B21D1461}" type="pres">
      <dgm:prSet presAssocID="{6F4E618A-7218-7442-856C-4713C9AFB385}" presName="background2" presStyleLbl="node2" presStyleIdx="1" presStyleCnt="3"/>
      <dgm:spPr/>
    </dgm:pt>
    <dgm:pt modelId="{3368F138-89CA-F440-848F-F45202A50FB5}" type="pres">
      <dgm:prSet presAssocID="{6F4E618A-7218-7442-856C-4713C9AFB385}" presName="text2" presStyleLbl="fgAcc2" presStyleIdx="1" presStyleCnt="3">
        <dgm:presLayoutVars>
          <dgm:chPref val="3"/>
        </dgm:presLayoutVars>
      </dgm:prSet>
      <dgm:spPr/>
    </dgm:pt>
    <dgm:pt modelId="{2F709BCE-856F-8243-8449-0EA6844FDAC4}" type="pres">
      <dgm:prSet presAssocID="{6F4E618A-7218-7442-856C-4713C9AFB385}" presName="hierChild3" presStyleCnt="0"/>
      <dgm:spPr/>
    </dgm:pt>
    <dgm:pt modelId="{71F0244D-F81D-3147-8B83-9966054EBD4B}" type="pres">
      <dgm:prSet presAssocID="{B2CB5B32-EC4F-674B-9619-6DBE2F68927F}" presName="Name17" presStyleLbl="parChTrans1D3" presStyleIdx="2" presStyleCnt="6"/>
      <dgm:spPr/>
    </dgm:pt>
    <dgm:pt modelId="{E8F2891E-37C3-3144-B827-183C6D7D8FA2}" type="pres">
      <dgm:prSet presAssocID="{D8CB3170-4A1D-A545-9A69-014E5EEC4F38}" presName="hierRoot3" presStyleCnt="0"/>
      <dgm:spPr/>
    </dgm:pt>
    <dgm:pt modelId="{B225C6AD-6FD4-A04F-B8C6-EFC619FE4D48}" type="pres">
      <dgm:prSet presAssocID="{D8CB3170-4A1D-A545-9A69-014E5EEC4F38}" presName="composite3" presStyleCnt="0"/>
      <dgm:spPr/>
    </dgm:pt>
    <dgm:pt modelId="{E9E80C8C-0F20-BF48-AC54-89EF2FBEFF21}" type="pres">
      <dgm:prSet presAssocID="{D8CB3170-4A1D-A545-9A69-014E5EEC4F38}" presName="background3" presStyleLbl="node3" presStyleIdx="2" presStyleCnt="6"/>
      <dgm:spPr/>
    </dgm:pt>
    <dgm:pt modelId="{1FB37D06-7CD4-A244-B2A5-BE8469E40E85}" type="pres">
      <dgm:prSet presAssocID="{D8CB3170-4A1D-A545-9A69-014E5EEC4F38}" presName="text3" presStyleLbl="fgAcc3" presStyleIdx="2" presStyleCnt="6">
        <dgm:presLayoutVars>
          <dgm:chPref val="3"/>
        </dgm:presLayoutVars>
      </dgm:prSet>
      <dgm:spPr/>
    </dgm:pt>
    <dgm:pt modelId="{AA74354A-D157-D44E-A27A-6C0CF4506518}" type="pres">
      <dgm:prSet presAssocID="{D8CB3170-4A1D-A545-9A69-014E5EEC4F38}" presName="hierChild4" presStyleCnt="0"/>
      <dgm:spPr/>
    </dgm:pt>
    <dgm:pt modelId="{8BE5DB7B-C03B-E342-9960-836AD7876F5F}" type="pres">
      <dgm:prSet presAssocID="{036E5727-7305-E940-BCB1-F8CB4E2EBC6C}" presName="Name17" presStyleLbl="parChTrans1D3" presStyleIdx="3" presStyleCnt="6"/>
      <dgm:spPr/>
    </dgm:pt>
    <dgm:pt modelId="{7C2D388B-A28C-E341-8F0A-921BBD9AD118}" type="pres">
      <dgm:prSet presAssocID="{12B58F11-A19D-7144-8CDD-FA70B057C04B}" presName="hierRoot3" presStyleCnt="0"/>
      <dgm:spPr/>
    </dgm:pt>
    <dgm:pt modelId="{F0DA04B5-81B8-104A-A1B5-DBFA4B6C2BF9}" type="pres">
      <dgm:prSet presAssocID="{12B58F11-A19D-7144-8CDD-FA70B057C04B}" presName="composite3" presStyleCnt="0"/>
      <dgm:spPr/>
    </dgm:pt>
    <dgm:pt modelId="{AA727578-81F5-024B-8AD3-9422E4BD283F}" type="pres">
      <dgm:prSet presAssocID="{12B58F11-A19D-7144-8CDD-FA70B057C04B}" presName="background3" presStyleLbl="node3" presStyleIdx="3" presStyleCnt="6"/>
      <dgm:spPr/>
    </dgm:pt>
    <dgm:pt modelId="{5A8929C4-D1FC-B646-B14E-8C55AAF7E130}" type="pres">
      <dgm:prSet presAssocID="{12B58F11-A19D-7144-8CDD-FA70B057C04B}" presName="text3" presStyleLbl="fgAcc3" presStyleIdx="3" presStyleCnt="6">
        <dgm:presLayoutVars>
          <dgm:chPref val="3"/>
        </dgm:presLayoutVars>
      </dgm:prSet>
      <dgm:spPr/>
    </dgm:pt>
    <dgm:pt modelId="{A6D4DD6C-5D86-5D42-9695-27D6156B66E6}" type="pres">
      <dgm:prSet presAssocID="{12B58F11-A19D-7144-8CDD-FA70B057C04B}" presName="hierChild4" presStyleCnt="0"/>
      <dgm:spPr/>
    </dgm:pt>
    <dgm:pt modelId="{3D6B9E29-824E-C84A-8AE6-72616C99C397}" type="pres">
      <dgm:prSet presAssocID="{21BE22F3-99F6-244A-9C56-84303D52CAD6}" presName="Name10" presStyleLbl="parChTrans1D2" presStyleIdx="2" presStyleCnt="3"/>
      <dgm:spPr/>
    </dgm:pt>
    <dgm:pt modelId="{00042B68-E329-2E4B-87D6-AE202D545C5C}" type="pres">
      <dgm:prSet presAssocID="{577E4A06-D477-8A41-9138-8EF06E4C057F}" presName="hierRoot2" presStyleCnt="0"/>
      <dgm:spPr/>
    </dgm:pt>
    <dgm:pt modelId="{8AA73276-A699-194E-8941-D9877DB7494C}" type="pres">
      <dgm:prSet presAssocID="{577E4A06-D477-8A41-9138-8EF06E4C057F}" presName="composite2" presStyleCnt="0"/>
      <dgm:spPr/>
    </dgm:pt>
    <dgm:pt modelId="{36B8787B-63A3-9249-96B8-719CFF07BC14}" type="pres">
      <dgm:prSet presAssocID="{577E4A06-D477-8A41-9138-8EF06E4C057F}" presName="background2" presStyleLbl="node2" presStyleIdx="2" presStyleCnt="3"/>
      <dgm:spPr/>
    </dgm:pt>
    <dgm:pt modelId="{31F1F749-DA72-9742-B71D-D5036D349094}" type="pres">
      <dgm:prSet presAssocID="{577E4A06-D477-8A41-9138-8EF06E4C057F}" presName="text2" presStyleLbl="fgAcc2" presStyleIdx="2" presStyleCnt="3">
        <dgm:presLayoutVars>
          <dgm:chPref val="3"/>
        </dgm:presLayoutVars>
      </dgm:prSet>
      <dgm:spPr/>
    </dgm:pt>
    <dgm:pt modelId="{1A1D5291-8C62-6A4B-B412-A2C7F766C716}" type="pres">
      <dgm:prSet presAssocID="{577E4A06-D477-8A41-9138-8EF06E4C057F}" presName="hierChild3" presStyleCnt="0"/>
      <dgm:spPr/>
    </dgm:pt>
    <dgm:pt modelId="{CAF1B387-A7DB-184F-BFCE-0F1113A70A41}" type="pres">
      <dgm:prSet presAssocID="{AC5FCAA8-7B8D-A94F-8F99-F85FBFB3FDDF}" presName="Name17" presStyleLbl="parChTrans1D3" presStyleIdx="4" presStyleCnt="6"/>
      <dgm:spPr/>
    </dgm:pt>
    <dgm:pt modelId="{C3D1FAD7-0B6A-9144-8C90-144C673CA0CF}" type="pres">
      <dgm:prSet presAssocID="{83230A7A-7DE7-B64E-B8EA-F75B6DCCD256}" presName="hierRoot3" presStyleCnt="0"/>
      <dgm:spPr/>
    </dgm:pt>
    <dgm:pt modelId="{AA53AD66-F342-2744-93A9-FF135D8D019A}" type="pres">
      <dgm:prSet presAssocID="{83230A7A-7DE7-B64E-B8EA-F75B6DCCD256}" presName="composite3" presStyleCnt="0"/>
      <dgm:spPr/>
    </dgm:pt>
    <dgm:pt modelId="{F3CEDAFB-A12C-A84C-8995-E5E033F5685E}" type="pres">
      <dgm:prSet presAssocID="{83230A7A-7DE7-B64E-B8EA-F75B6DCCD256}" presName="background3" presStyleLbl="node3" presStyleIdx="4" presStyleCnt="6"/>
      <dgm:spPr/>
    </dgm:pt>
    <dgm:pt modelId="{28C6842D-4196-C54C-AD5D-D4F0672F1913}" type="pres">
      <dgm:prSet presAssocID="{83230A7A-7DE7-B64E-B8EA-F75B6DCCD256}" presName="text3" presStyleLbl="fgAcc3" presStyleIdx="4" presStyleCnt="6">
        <dgm:presLayoutVars>
          <dgm:chPref val="3"/>
        </dgm:presLayoutVars>
      </dgm:prSet>
      <dgm:spPr/>
    </dgm:pt>
    <dgm:pt modelId="{6C223CEB-737A-D24B-B8BF-0DE3D74D610B}" type="pres">
      <dgm:prSet presAssocID="{83230A7A-7DE7-B64E-B8EA-F75B6DCCD256}" presName="hierChild4" presStyleCnt="0"/>
      <dgm:spPr/>
    </dgm:pt>
    <dgm:pt modelId="{9E5D63D1-9C73-8845-AE2B-1712CCD49F60}" type="pres">
      <dgm:prSet presAssocID="{1677BAAC-1676-D247-914E-7D20557FA258}" presName="Name17" presStyleLbl="parChTrans1D3" presStyleIdx="5" presStyleCnt="6"/>
      <dgm:spPr/>
    </dgm:pt>
    <dgm:pt modelId="{BED1DC53-7733-FC49-B65A-B4F56D80B949}" type="pres">
      <dgm:prSet presAssocID="{F23B3FF4-F3F7-2E41-9D79-54E2CD680F4E}" presName="hierRoot3" presStyleCnt="0"/>
      <dgm:spPr/>
    </dgm:pt>
    <dgm:pt modelId="{92945478-5077-4045-8481-852E64BEE933}" type="pres">
      <dgm:prSet presAssocID="{F23B3FF4-F3F7-2E41-9D79-54E2CD680F4E}" presName="composite3" presStyleCnt="0"/>
      <dgm:spPr/>
    </dgm:pt>
    <dgm:pt modelId="{BA1B7AAC-A0E8-7E46-B131-5D04D676889B}" type="pres">
      <dgm:prSet presAssocID="{F23B3FF4-F3F7-2E41-9D79-54E2CD680F4E}" presName="background3" presStyleLbl="node3" presStyleIdx="5" presStyleCnt="6"/>
      <dgm:spPr/>
    </dgm:pt>
    <dgm:pt modelId="{433D60DD-9E1A-F641-B926-3BCCDDABA986}" type="pres">
      <dgm:prSet presAssocID="{F23B3FF4-F3F7-2E41-9D79-54E2CD680F4E}" presName="text3" presStyleLbl="fgAcc3" presStyleIdx="5" presStyleCnt="6">
        <dgm:presLayoutVars>
          <dgm:chPref val="3"/>
        </dgm:presLayoutVars>
      </dgm:prSet>
      <dgm:spPr/>
    </dgm:pt>
    <dgm:pt modelId="{F2075EAF-1F08-844B-863C-52230E4C696E}" type="pres">
      <dgm:prSet presAssocID="{F23B3FF4-F3F7-2E41-9D79-54E2CD680F4E}" presName="hierChild4" presStyleCnt="0"/>
      <dgm:spPr/>
    </dgm:pt>
  </dgm:ptLst>
  <dgm:cxnLst>
    <dgm:cxn modelId="{7AAAA212-B8DF-4FC6-8BB7-D41FA227951F}" type="presOf" srcId="{B2CB5B32-EC4F-674B-9619-6DBE2F68927F}" destId="{71F0244D-F81D-3147-8B83-9966054EBD4B}" srcOrd="0" destOrd="0" presId="urn:microsoft.com/office/officeart/2005/8/layout/hierarchy1"/>
    <dgm:cxn modelId="{AFE3F113-64C1-4371-8A6D-A4A93D087706}" type="presOf" srcId="{577E4A06-D477-8A41-9138-8EF06E4C057F}" destId="{31F1F749-DA72-9742-B71D-D5036D349094}" srcOrd="0" destOrd="0" presId="urn:microsoft.com/office/officeart/2005/8/layout/hierarchy1"/>
    <dgm:cxn modelId="{DC25E421-BA5F-41A4-AD5C-17B2EC9362AF}" type="presOf" srcId="{774D49E6-325A-AF47-83F1-55D6FDE075F0}" destId="{BDE79C03-48D2-A541-9728-E7A180E11186}" srcOrd="0" destOrd="0" presId="urn:microsoft.com/office/officeart/2005/8/layout/hierarchy1"/>
    <dgm:cxn modelId="{A767FD28-6B5F-4F28-A16D-C80D5125E28D}" type="presOf" srcId="{1677BAAC-1676-D247-914E-7D20557FA258}" destId="{9E5D63D1-9C73-8845-AE2B-1712CCD49F60}" srcOrd="0" destOrd="0" presId="urn:microsoft.com/office/officeart/2005/8/layout/hierarchy1"/>
    <dgm:cxn modelId="{5194D65F-BFCF-E345-A948-B9AC61EE5A1B}" srcId="{5CA249C7-1193-EA42-9420-1826AD381033}" destId="{E7992676-EE63-C447-B841-504D72AB8912}" srcOrd="1" destOrd="0" parTransId="{774D49E6-325A-AF47-83F1-55D6FDE075F0}" sibTransId="{F8CAFE97-97B9-144A-949F-5B9134680242}"/>
    <dgm:cxn modelId="{9B0CDF44-439B-4C01-8635-858133FC1C6B}" type="presOf" srcId="{6F4E618A-7218-7442-856C-4713C9AFB385}" destId="{3368F138-89CA-F440-848F-F45202A50FB5}" srcOrd="0" destOrd="0" presId="urn:microsoft.com/office/officeart/2005/8/layout/hierarchy1"/>
    <dgm:cxn modelId="{97C49266-43C7-4DF5-9999-C1B5AFD53C73}" type="presOf" srcId="{D8CB3170-4A1D-A545-9A69-014E5EEC4F38}" destId="{1FB37D06-7CD4-A244-B2A5-BE8469E40E85}" srcOrd="0" destOrd="0" presId="urn:microsoft.com/office/officeart/2005/8/layout/hierarchy1"/>
    <dgm:cxn modelId="{9F6A3447-042C-7348-A3BF-7B8B80185116}" srcId="{E6252D4E-7E46-614D-8897-F79BB909C076}" destId="{6F4E618A-7218-7442-856C-4713C9AFB385}" srcOrd="1" destOrd="0" parTransId="{B3AFD02B-366A-6F4A-9B78-313CB301E76E}" sibTransId="{8B222022-15B4-514B-B790-B67D2D829EC2}"/>
    <dgm:cxn modelId="{A7571456-C2B4-47D9-B0BA-093D30AB26A9}" type="presOf" srcId="{B3AFD02B-366A-6F4A-9B78-313CB301E76E}" destId="{B1488986-5428-DC43-8AD3-37942DDB08AB}" srcOrd="0" destOrd="0" presId="urn:microsoft.com/office/officeart/2005/8/layout/hierarchy1"/>
    <dgm:cxn modelId="{AC32EF57-679B-9D41-890A-A44D1EFAC265}" srcId="{E6252D4E-7E46-614D-8897-F79BB909C076}" destId="{577E4A06-D477-8A41-9138-8EF06E4C057F}" srcOrd="2" destOrd="0" parTransId="{21BE22F3-99F6-244A-9C56-84303D52CAD6}" sibTransId="{FCE99A0C-6903-244A-A3DA-1872C5769EB6}"/>
    <dgm:cxn modelId="{5D697978-F5A7-4EB6-86F9-A1E2EAAE9CA2}" type="presOf" srcId="{12B58F11-A19D-7144-8CDD-FA70B057C04B}" destId="{5A8929C4-D1FC-B646-B14E-8C55AAF7E130}" srcOrd="0" destOrd="0" presId="urn:microsoft.com/office/officeart/2005/8/layout/hierarchy1"/>
    <dgm:cxn modelId="{5ADAC87B-DD9C-4EFD-9A61-C3DA1990A397}" type="presOf" srcId="{D08FED46-2490-A249-A574-E84CEA408B78}" destId="{1AFE1DAF-6AE1-6A48-AE1B-2ACE101D885D}" srcOrd="0" destOrd="0" presId="urn:microsoft.com/office/officeart/2005/8/layout/hierarchy1"/>
    <dgm:cxn modelId="{6DA94980-A834-D84F-BC0D-7CA169FBE1BB}" srcId="{E6252D4E-7E46-614D-8897-F79BB909C076}" destId="{5CA249C7-1193-EA42-9420-1826AD381033}" srcOrd="0" destOrd="0" parTransId="{B96AA368-2D81-0A43-8D94-07E04B4CE0A8}" sibTransId="{77C74A83-9C00-9B41-A95B-22D90AC013C0}"/>
    <dgm:cxn modelId="{1E5A588E-699C-0E48-916E-39FE99553AD3}" srcId="{6F4E618A-7218-7442-856C-4713C9AFB385}" destId="{12B58F11-A19D-7144-8CDD-FA70B057C04B}" srcOrd="1" destOrd="0" parTransId="{036E5727-7305-E940-BCB1-F8CB4E2EBC6C}" sibTransId="{B382C2C3-AB48-7544-A533-72E5E789875C}"/>
    <dgm:cxn modelId="{F9B2ACA1-59AB-C04B-837E-DD419660AF23}" srcId="{D08FED46-2490-A249-A574-E84CEA408B78}" destId="{E6252D4E-7E46-614D-8897-F79BB909C076}" srcOrd="0" destOrd="0" parTransId="{7C262304-AFF9-6E43-B9FD-64654F715C24}" sibTransId="{26DA1098-49F0-684D-A16D-0984C34AB3D7}"/>
    <dgm:cxn modelId="{2230A0B4-2D1C-8946-B870-8A38CDB32C23}" srcId="{6F4E618A-7218-7442-856C-4713C9AFB385}" destId="{D8CB3170-4A1D-A545-9A69-014E5EEC4F38}" srcOrd="0" destOrd="0" parTransId="{B2CB5B32-EC4F-674B-9619-6DBE2F68927F}" sibTransId="{0E63EB6E-A366-9748-B6A8-79AA458B7B28}"/>
    <dgm:cxn modelId="{CCA7C3B5-3580-4434-9085-A4EA8DC0284A}" type="presOf" srcId="{89104717-421F-0340-A0BF-403E90A52C86}" destId="{05679533-82EF-5D46-9AF7-574950021DA5}" srcOrd="0" destOrd="0" presId="urn:microsoft.com/office/officeart/2005/8/layout/hierarchy1"/>
    <dgm:cxn modelId="{FD3E23B6-7757-8A4A-89D7-06E5B3A2C446}" srcId="{5CA249C7-1193-EA42-9420-1826AD381033}" destId="{44F890E3-A646-3A4B-A91C-27925E265414}" srcOrd="0" destOrd="0" parTransId="{89104717-421F-0340-A0BF-403E90A52C86}" sibTransId="{380A7DD1-6E20-BD49-BC95-084120FB9072}"/>
    <dgm:cxn modelId="{A53D6FBE-2B52-48E5-B815-ABDA0AA83CF7}" type="presOf" srcId="{E6252D4E-7E46-614D-8897-F79BB909C076}" destId="{58017F65-4530-FE40-8D6D-C86BE0EE94E2}" srcOrd="0" destOrd="0" presId="urn:microsoft.com/office/officeart/2005/8/layout/hierarchy1"/>
    <dgm:cxn modelId="{56C4EFC0-A1C3-4343-B458-1CC17EC839FA}" type="presOf" srcId="{B96AA368-2D81-0A43-8D94-07E04B4CE0A8}" destId="{3B1559CB-F519-9740-994F-3430CE1F3255}" srcOrd="0" destOrd="0" presId="urn:microsoft.com/office/officeart/2005/8/layout/hierarchy1"/>
    <dgm:cxn modelId="{0513ADC8-7A77-514D-A047-580312E87143}" srcId="{577E4A06-D477-8A41-9138-8EF06E4C057F}" destId="{83230A7A-7DE7-B64E-B8EA-F75B6DCCD256}" srcOrd="0" destOrd="0" parTransId="{AC5FCAA8-7B8D-A94F-8F99-F85FBFB3FDDF}" sibTransId="{B8539585-E723-824F-ACA1-C9FE967BDA37}"/>
    <dgm:cxn modelId="{6599D5D3-6E8E-4828-A084-5DD3B0890408}" type="presOf" srcId="{5CA249C7-1193-EA42-9420-1826AD381033}" destId="{CB6C568D-2872-5144-AF60-109571875308}" srcOrd="0" destOrd="0" presId="urn:microsoft.com/office/officeart/2005/8/layout/hierarchy1"/>
    <dgm:cxn modelId="{643025D8-290C-4159-A01B-9E16E3F42407}" type="presOf" srcId="{036E5727-7305-E940-BCB1-F8CB4E2EBC6C}" destId="{8BE5DB7B-C03B-E342-9960-836AD7876F5F}" srcOrd="0" destOrd="0" presId="urn:microsoft.com/office/officeart/2005/8/layout/hierarchy1"/>
    <dgm:cxn modelId="{42AD77DB-12F0-4ECC-84E4-F98EF367C261}" type="presOf" srcId="{AC5FCAA8-7B8D-A94F-8F99-F85FBFB3FDDF}" destId="{CAF1B387-A7DB-184F-BFCE-0F1113A70A41}" srcOrd="0" destOrd="0" presId="urn:microsoft.com/office/officeart/2005/8/layout/hierarchy1"/>
    <dgm:cxn modelId="{739AE4DB-3ABA-4CA7-824E-C3DC7629BFBE}" type="presOf" srcId="{E7992676-EE63-C447-B841-504D72AB8912}" destId="{68C8B14A-5C3B-CE4B-B9FF-F8190D7C910A}" srcOrd="0" destOrd="0" presId="urn:microsoft.com/office/officeart/2005/8/layout/hierarchy1"/>
    <dgm:cxn modelId="{83E11EDE-09B8-4706-9D8F-CF66FFEB8A24}" type="presOf" srcId="{83230A7A-7DE7-B64E-B8EA-F75B6DCCD256}" destId="{28C6842D-4196-C54C-AD5D-D4F0672F1913}" srcOrd="0" destOrd="0" presId="urn:microsoft.com/office/officeart/2005/8/layout/hierarchy1"/>
    <dgm:cxn modelId="{35C48DE9-3CD1-EF44-BEA1-38D1E0302F16}" srcId="{577E4A06-D477-8A41-9138-8EF06E4C057F}" destId="{F23B3FF4-F3F7-2E41-9D79-54E2CD680F4E}" srcOrd="1" destOrd="0" parTransId="{1677BAAC-1676-D247-914E-7D20557FA258}" sibTransId="{C2E9E168-F57B-C44F-92F1-5D111C28F0FE}"/>
    <dgm:cxn modelId="{CA4870EB-F41C-44AD-AD8C-6A8AD810CA31}" type="presOf" srcId="{21BE22F3-99F6-244A-9C56-84303D52CAD6}" destId="{3D6B9E29-824E-C84A-8AE6-72616C99C397}" srcOrd="0" destOrd="0" presId="urn:microsoft.com/office/officeart/2005/8/layout/hierarchy1"/>
    <dgm:cxn modelId="{BE073AFA-5AC0-4776-B5B2-B270FA73C158}" type="presOf" srcId="{F23B3FF4-F3F7-2E41-9D79-54E2CD680F4E}" destId="{433D60DD-9E1A-F641-B926-3BCCDDABA986}" srcOrd="0" destOrd="0" presId="urn:microsoft.com/office/officeart/2005/8/layout/hierarchy1"/>
    <dgm:cxn modelId="{0902DAFA-D595-4C82-98D8-7E5E50BD0BF9}" type="presOf" srcId="{44F890E3-A646-3A4B-A91C-27925E265414}" destId="{A3B332B8-81E0-2144-9E76-A088FCB80569}" srcOrd="0" destOrd="0" presId="urn:microsoft.com/office/officeart/2005/8/layout/hierarchy1"/>
    <dgm:cxn modelId="{906E3EF7-3A4D-4F29-BD71-AF1BA005B196}" type="presParOf" srcId="{1AFE1DAF-6AE1-6A48-AE1B-2ACE101D885D}" destId="{B1C3C8A2-2B7E-3C45-80CE-6ED508D4FECC}" srcOrd="0" destOrd="0" presId="urn:microsoft.com/office/officeart/2005/8/layout/hierarchy1"/>
    <dgm:cxn modelId="{1FC71718-058B-4127-8853-0EFCF5007951}" type="presParOf" srcId="{B1C3C8A2-2B7E-3C45-80CE-6ED508D4FECC}" destId="{C247E255-E705-F544-B4D0-5BD87CDB75B8}" srcOrd="0" destOrd="0" presId="urn:microsoft.com/office/officeart/2005/8/layout/hierarchy1"/>
    <dgm:cxn modelId="{DF20DD3D-5551-4366-B709-0F3A527501A7}" type="presParOf" srcId="{C247E255-E705-F544-B4D0-5BD87CDB75B8}" destId="{FDDE2680-1C78-EE44-86AC-2C89238A2AA9}" srcOrd="0" destOrd="0" presId="urn:microsoft.com/office/officeart/2005/8/layout/hierarchy1"/>
    <dgm:cxn modelId="{7D485BAB-DB28-4D77-9FE4-E8FA69EB6ADB}" type="presParOf" srcId="{C247E255-E705-F544-B4D0-5BD87CDB75B8}" destId="{58017F65-4530-FE40-8D6D-C86BE0EE94E2}" srcOrd="1" destOrd="0" presId="urn:microsoft.com/office/officeart/2005/8/layout/hierarchy1"/>
    <dgm:cxn modelId="{74FF5FB7-9E37-4483-A3A5-2E9C6237E0D7}" type="presParOf" srcId="{B1C3C8A2-2B7E-3C45-80CE-6ED508D4FECC}" destId="{8CDCC2CA-E824-654E-B902-E1E9E3B06E05}" srcOrd="1" destOrd="0" presId="urn:microsoft.com/office/officeart/2005/8/layout/hierarchy1"/>
    <dgm:cxn modelId="{A6ADBAB6-484F-45DD-9B14-CB8095E9D91D}" type="presParOf" srcId="{8CDCC2CA-E824-654E-B902-E1E9E3B06E05}" destId="{3B1559CB-F519-9740-994F-3430CE1F3255}" srcOrd="0" destOrd="0" presId="urn:microsoft.com/office/officeart/2005/8/layout/hierarchy1"/>
    <dgm:cxn modelId="{A62E2D78-859A-418D-A78A-FB7946ED49CA}" type="presParOf" srcId="{8CDCC2CA-E824-654E-B902-E1E9E3B06E05}" destId="{5AA2D2D3-0F17-104E-A6ED-C8FD70ED9952}" srcOrd="1" destOrd="0" presId="urn:microsoft.com/office/officeart/2005/8/layout/hierarchy1"/>
    <dgm:cxn modelId="{B9C40BA3-B4E5-441E-9435-4F8EC8B3CF90}" type="presParOf" srcId="{5AA2D2D3-0F17-104E-A6ED-C8FD70ED9952}" destId="{E879E4D3-1779-484A-AF91-486C0926D70D}" srcOrd="0" destOrd="0" presId="urn:microsoft.com/office/officeart/2005/8/layout/hierarchy1"/>
    <dgm:cxn modelId="{0FBD36B1-44FD-47D9-B6C6-56A2EE0A340A}" type="presParOf" srcId="{E879E4D3-1779-484A-AF91-486C0926D70D}" destId="{F6CB25C9-A171-3846-861E-CEE28179C9B4}" srcOrd="0" destOrd="0" presId="urn:microsoft.com/office/officeart/2005/8/layout/hierarchy1"/>
    <dgm:cxn modelId="{F94B478F-A98F-456A-BE9A-78B4849B29F4}" type="presParOf" srcId="{E879E4D3-1779-484A-AF91-486C0926D70D}" destId="{CB6C568D-2872-5144-AF60-109571875308}" srcOrd="1" destOrd="0" presId="urn:microsoft.com/office/officeart/2005/8/layout/hierarchy1"/>
    <dgm:cxn modelId="{2489BC9E-E4E2-4318-AE21-F1922ECA6467}" type="presParOf" srcId="{5AA2D2D3-0F17-104E-A6ED-C8FD70ED9952}" destId="{218526B6-2FA7-E546-90AE-1650729BC933}" srcOrd="1" destOrd="0" presId="urn:microsoft.com/office/officeart/2005/8/layout/hierarchy1"/>
    <dgm:cxn modelId="{D2185E21-FACB-484F-B63C-940DBE775648}" type="presParOf" srcId="{218526B6-2FA7-E546-90AE-1650729BC933}" destId="{05679533-82EF-5D46-9AF7-574950021DA5}" srcOrd="0" destOrd="0" presId="urn:microsoft.com/office/officeart/2005/8/layout/hierarchy1"/>
    <dgm:cxn modelId="{7D8102CC-F387-4535-B6F4-3A8FD4068298}" type="presParOf" srcId="{218526B6-2FA7-E546-90AE-1650729BC933}" destId="{EB2D8F1C-A0AC-C249-AED7-686B6223EA66}" srcOrd="1" destOrd="0" presId="urn:microsoft.com/office/officeart/2005/8/layout/hierarchy1"/>
    <dgm:cxn modelId="{5297FB5F-5AEF-4758-812C-66E6F08F9091}" type="presParOf" srcId="{EB2D8F1C-A0AC-C249-AED7-686B6223EA66}" destId="{A02FE22E-ED59-8C41-97E8-4597ED29AE90}" srcOrd="0" destOrd="0" presId="urn:microsoft.com/office/officeart/2005/8/layout/hierarchy1"/>
    <dgm:cxn modelId="{B4E2E4EA-7C38-49E8-A43A-5522868226D2}" type="presParOf" srcId="{A02FE22E-ED59-8C41-97E8-4597ED29AE90}" destId="{A0045E88-582C-1649-B699-156959BD463F}" srcOrd="0" destOrd="0" presId="urn:microsoft.com/office/officeart/2005/8/layout/hierarchy1"/>
    <dgm:cxn modelId="{ADC4B27F-56C5-49D7-B7FB-FB242CF2C5A0}" type="presParOf" srcId="{A02FE22E-ED59-8C41-97E8-4597ED29AE90}" destId="{A3B332B8-81E0-2144-9E76-A088FCB80569}" srcOrd="1" destOrd="0" presId="urn:microsoft.com/office/officeart/2005/8/layout/hierarchy1"/>
    <dgm:cxn modelId="{A55CDDB5-120E-466B-A96E-6A5DCD564938}" type="presParOf" srcId="{EB2D8F1C-A0AC-C249-AED7-686B6223EA66}" destId="{B2978E10-D305-9C43-B5DC-5AA1F6EB96BE}" srcOrd="1" destOrd="0" presId="urn:microsoft.com/office/officeart/2005/8/layout/hierarchy1"/>
    <dgm:cxn modelId="{34299DFA-B4F7-4326-85BC-FCF67513A104}" type="presParOf" srcId="{218526B6-2FA7-E546-90AE-1650729BC933}" destId="{BDE79C03-48D2-A541-9728-E7A180E11186}" srcOrd="2" destOrd="0" presId="urn:microsoft.com/office/officeart/2005/8/layout/hierarchy1"/>
    <dgm:cxn modelId="{2259DC70-14EA-4E58-A93D-AC91EF376AAB}" type="presParOf" srcId="{218526B6-2FA7-E546-90AE-1650729BC933}" destId="{327A3777-46C6-174F-9880-7A214F7D51FF}" srcOrd="3" destOrd="0" presId="urn:microsoft.com/office/officeart/2005/8/layout/hierarchy1"/>
    <dgm:cxn modelId="{707714C5-E10A-407B-A107-B790B3270726}" type="presParOf" srcId="{327A3777-46C6-174F-9880-7A214F7D51FF}" destId="{26CD6612-EB6A-EA44-BCEA-8652D6AEF943}" srcOrd="0" destOrd="0" presId="urn:microsoft.com/office/officeart/2005/8/layout/hierarchy1"/>
    <dgm:cxn modelId="{FD9CD3A6-47DB-4021-886A-8C359F6F6369}" type="presParOf" srcId="{26CD6612-EB6A-EA44-BCEA-8652D6AEF943}" destId="{5CD8A166-486C-BB4E-B8A5-2ED09A7A346E}" srcOrd="0" destOrd="0" presId="urn:microsoft.com/office/officeart/2005/8/layout/hierarchy1"/>
    <dgm:cxn modelId="{093957E6-B77B-4085-A5F5-6E23C295FBBB}" type="presParOf" srcId="{26CD6612-EB6A-EA44-BCEA-8652D6AEF943}" destId="{68C8B14A-5C3B-CE4B-B9FF-F8190D7C910A}" srcOrd="1" destOrd="0" presId="urn:microsoft.com/office/officeart/2005/8/layout/hierarchy1"/>
    <dgm:cxn modelId="{691A6467-98F5-4BED-8C56-C01E56C7EE62}" type="presParOf" srcId="{327A3777-46C6-174F-9880-7A214F7D51FF}" destId="{DD6CDFA6-A216-DB4D-A4A1-6725FF48DD90}" srcOrd="1" destOrd="0" presId="urn:microsoft.com/office/officeart/2005/8/layout/hierarchy1"/>
    <dgm:cxn modelId="{056BD9C1-7CBE-4793-9A80-A181B89A1841}" type="presParOf" srcId="{8CDCC2CA-E824-654E-B902-E1E9E3B06E05}" destId="{B1488986-5428-DC43-8AD3-37942DDB08AB}" srcOrd="2" destOrd="0" presId="urn:microsoft.com/office/officeart/2005/8/layout/hierarchy1"/>
    <dgm:cxn modelId="{DC2EF420-F927-4DE8-91E8-C5AFE793CA57}" type="presParOf" srcId="{8CDCC2CA-E824-654E-B902-E1E9E3B06E05}" destId="{D294E7F3-C27B-3E49-A2F2-600E807F9E3C}" srcOrd="3" destOrd="0" presId="urn:microsoft.com/office/officeart/2005/8/layout/hierarchy1"/>
    <dgm:cxn modelId="{62978996-F6AB-44AC-BF1C-3CF9124069FE}" type="presParOf" srcId="{D294E7F3-C27B-3E49-A2F2-600E807F9E3C}" destId="{5D98201C-7817-1C44-8A74-8E2680069678}" srcOrd="0" destOrd="0" presId="urn:microsoft.com/office/officeart/2005/8/layout/hierarchy1"/>
    <dgm:cxn modelId="{67D9C639-A224-49DF-97EC-08B79A2CF4AE}" type="presParOf" srcId="{5D98201C-7817-1C44-8A74-8E2680069678}" destId="{1758969F-0F20-F247-9BF4-0155B21D1461}" srcOrd="0" destOrd="0" presId="urn:microsoft.com/office/officeart/2005/8/layout/hierarchy1"/>
    <dgm:cxn modelId="{2435FA3B-582E-446C-B37D-9D6C5918CF22}" type="presParOf" srcId="{5D98201C-7817-1C44-8A74-8E2680069678}" destId="{3368F138-89CA-F440-848F-F45202A50FB5}" srcOrd="1" destOrd="0" presId="urn:microsoft.com/office/officeart/2005/8/layout/hierarchy1"/>
    <dgm:cxn modelId="{2174DA40-A567-469E-88E2-657CA67FE885}" type="presParOf" srcId="{D294E7F3-C27B-3E49-A2F2-600E807F9E3C}" destId="{2F709BCE-856F-8243-8449-0EA6844FDAC4}" srcOrd="1" destOrd="0" presId="urn:microsoft.com/office/officeart/2005/8/layout/hierarchy1"/>
    <dgm:cxn modelId="{75B33A16-FF1F-42F3-8978-5A2BA1F7A0FB}" type="presParOf" srcId="{2F709BCE-856F-8243-8449-0EA6844FDAC4}" destId="{71F0244D-F81D-3147-8B83-9966054EBD4B}" srcOrd="0" destOrd="0" presId="urn:microsoft.com/office/officeart/2005/8/layout/hierarchy1"/>
    <dgm:cxn modelId="{DC356419-BFF2-4422-AE8F-E20B9F0E5E69}" type="presParOf" srcId="{2F709BCE-856F-8243-8449-0EA6844FDAC4}" destId="{E8F2891E-37C3-3144-B827-183C6D7D8FA2}" srcOrd="1" destOrd="0" presId="urn:microsoft.com/office/officeart/2005/8/layout/hierarchy1"/>
    <dgm:cxn modelId="{F54B66C1-B605-4CD8-808D-D18615E4856B}" type="presParOf" srcId="{E8F2891E-37C3-3144-B827-183C6D7D8FA2}" destId="{B225C6AD-6FD4-A04F-B8C6-EFC619FE4D48}" srcOrd="0" destOrd="0" presId="urn:microsoft.com/office/officeart/2005/8/layout/hierarchy1"/>
    <dgm:cxn modelId="{65826707-1AE0-40B2-83A3-B425285B63B2}" type="presParOf" srcId="{B225C6AD-6FD4-A04F-B8C6-EFC619FE4D48}" destId="{E9E80C8C-0F20-BF48-AC54-89EF2FBEFF21}" srcOrd="0" destOrd="0" presId="urn:microsoft.com/office/officeart/2005/8/layout/hierarchy1"/>
    <dgm:cxn modelId="{2A6AFC7A-2121-4DA6-8BB9-2D76CBB22F7D}" type="presParOf" srcId="{B225C6AD-6FD4-A04F-B8C6-EFC619FE4D48}" destId="{1FB37D06-7CD4-A244-B2A5-BE8469E40E85}" srcOrd="1" destOrd="0" presId="urn:microsoft.com/office/officeart/2005/8/layout/hierarchy1"/>
    <dgm:cxn modelId="{32627954-5CF1-4D35-9EDF-23B38109B047}" type="presParOf" srcId="{E8F2891E-37C3-3144-B827-183C6D7D8FA2}" destId="{AA74354A-D157-D44E-A27A-6C0CF4506518}" srcOrd="1" destOrd="0" presId="urn:microsoft.com/office/officeart/2005/8/layout/hierarchy1"/>
    <dgm:cxn modelId="{9168098B-167A-45C6-9EFC-AB968092AF3A}" type="presParOf" srcId="{2F709BCE-856F-8243-8449-0EA6844FDAC4}" destId="{8BE5DB7B-C03B-E342-9960-836AD7876F5F}" srcOrd="2" destOrd="0" presId="urn:microsoft.com/office/officeart/2005/8/layout/hierarchy1"/>
    <dgm:cxn modelId="{AE85FECA-5277-4F28-9F03-407F71DDF5A6}" type="presParOf" srcId="{2F709BCE-856F-8243-8449-0EA6844FDAC4}" destId="{7C2D388B-A28C-E341-8F0A-921BBD9AD118}" srcOrd="3" destOrd="0" presId="urn:microsoft.com/office/officeart/2005/8/layout/hierarchy1"/>
    <dgm:cxn modelId="{FF34E775-1118-4F15-A843-7E2C35C6CD3F}" type="presParOf" srcId="{7C2D388B-A28C-E341-8F0A-921BBD9AD118}" destId="{F0DA04B5-81B8-104A-A1B5-DBFA4B6C2BF9}" srcOrd="0" destOrd="0" presId="urn:microsoft.com/office/officeart/2005/8/layout/hierarchy1"/>
    <dgm:cxn modelId="{5992AE8F-C57C-4AAD-9B85-C7914D8B0349}" type="presParOf" srcId="{F0DA04B5-81B8-104A-A1B5-DBFA4B6C2BF9}" destId="{AA727578-81F5-024B-8AD3-9422E4BD283F}" srcOrd="0" destOrd="0" presId="urn:microsoft.com/office/officeart/2005/8/layout/hierarchy1"/>
    <dgm:cxn modelId="{828E0139-D1E4-45C7-8D68-9BEC829851D8}" type="presParOf" srcId="{F0DA04B5-81B8-104A-A1B5-DBFA4B6C2BF9}" destId="{5A8929C4-D1FC-B646-B14E-8C55AAF7E130}" srcOrd="1" destOrd="0" presId="urn:microsoft.com/office/officeart/2005/8/layout/hierarchy1"/>
    <dgm:cxn modelId="{229657E8-15B6-4AA0-9749-00DEE8E4C8AE}" type="presParOf" srcId="{7C2D388B-A28C-E341-8F0A-921BBD9AD118}" destId="{A6D4DD6C-5D86-5D42-9695-27D6156B66E6}" srcOrd="1" destOrd="0" presId="urn:microsoft.com/office/officeart/2005/8/layout/hierarchy1"/>
    <dgm:cxn modelId="{2CAB331B-1E9A-4828-9C75-0A6B51889930}" type="presParOf" srcId="{8CDCC2CA-E824-654E-B902-E1E9E3B06E05}" destId="{3D6B9E29-824E-C84A-8AE6-72616C99C397}" srcOrd="4" destOrd="0" presId="urn:microsoft.com/office/officeart/2005/8/layout/hierarchy1"/>
    <dgm:cxn modelId="{7BA1DA46-7345-4694-96CD-2C96168E7111}" type="presParOf" srcId="{8CDCC2CA-E824-654E-B902-E1E9E3B06E05}" destId="{00042B68-E329-2E4B-87D6-AE202D545C5C}" srcOrd="5" destOrd="0" presId="urn:microsoft.com/office/officeart/2005/8/layout/hierarchy1"/>
    <dgm:cxn modelId="{EC04C950-2D94-46CA-BC0F-4F03AE09EE98}" type="presParOf" srcId="{00042B68-E329-2E4B-87D6-AE202D545C5C}" destId="{8AA73276-A699-194E-8941-D9877DB7494C}" srcOrd="0" destOrd="0" presId="urn:microsoft.com/office/officeart/2005/8/layout/hierarchy1"/>
    <dgm:cxn modelId="{4F2734D0-2A75-499B-B083-9EA78802EEDE}" type="presParOf" srcId="{8AA73276-A699-194E-8941-D9877DB7494C}" destId="{36B8787B-63A3-9249-96B8-719CFF07BC14}" srcOrd="0" destOrd="0" presId="urn:microsoft.com/office/officeart/2005/8/layout/hierarchy1"/>
    <dgm:cxn modelId="{D7D2B5CD-53D5-49EA-85BC-2902402C622A}" type="presParOf" srcId="{8AA73276-A699-194E-8941-D9877DB7494C}" destId="{31F1F749-DA72-9742-B71D-D5036D349094}" srcOrd="1" destOrd="0" presId="urn:microsoft.com/office/officeart/2005/8/layout/hierarchy1"/>
    <dgm:cxn modelId="{FDF5F92D-E940-44ED-A9C3-B3078F9A2147}" type="presParOf" srcId="{00042B68-E329-2E4B-87D6-AE202D545C5C}" destId="{1A1D5291-8C62-6A4B-B412-A2C7F766C716}" srcOrd="1" destOrd="0" presId="urn:microsoft.com/office/officeart/2005/8/layout/hierarchy1"/>
    <dgm:cxn modelId="{63F6B58C-5E42-4007-8B5E-CBF4C71128B8}" type="presParOf" srcId="{1A1D5291-8C62-6A4B-B412-A2C7F766C716}" destId="{CAF1B387-A7DB-184F-BFCE-0F1113A70A41}" srcOrd="0" destOrd="0" presId="urn:microsoft.com/office/officeart/2005/8/layout/hierarchy1"/>
    <dgm:cxn modelId="{1FD20F90-E6DC-42B9-AB0E-825374AB0143}" type="presParOf" srcId="{1A1D5291-8C62-6A4B-B412-A2C7F766C716}" destId="{C3D1FAD7-0B6A-9144-8C90-144C673CA0CF}" srcOrd="1" destOrd="0" presId="urn:microsoft.com/office/officeart/2005/8/layout/hierarchy1"/>
    <dgm:cxn modelId="{E9E477F1-BF22-40A5-88DF-753BBD3CE5C7}" type="presParOf" srcId="{C3D1FAD7-0B6A-9144-8C90-144C673CA0CF}" destId="{AA53AD66-F342-2744-93A9-FF135D8D019A}" srcOrd="0" destOrd="0" presId="urn:microsoft.com/office/officeart/2005/8/layout/hierarchy1"/>
    <dgm:cxn modelId="{2D18D5F0-D9D3-41A7-A382-76382F3448BD}" type="presParOf" srcId="{AA53AD66-F342-2744-93A9-FF135D8D019A}" destId="{F3CEDAFB-A12C-A84C-8995-E5E033F5685E}" srcOrd="0" destOrd="0" presId="urn:microsoft.com/office/officeart/2005/8/layout/hierarchy1"/>
    <dgm:cxn modelId="{EE996CF8-42BA-46C2-82B5-F1AFA89A37D9}" type="presParOf" srcId="{AA53AD66-F342-2744-93A9-FF135D8D019A}" destId="{28C6842D-4196-C54C-AD5D-D4F0672F1913}" srcOrd="1" destOrd="0" presId="urn:microsoft.com/office/officeart/2005/8/layout/hierarchy1"/>
    <dgm:cxn modelId="{0D361B8B-57A1-4158-937C-1A05F3848959}" type="presParOf" srcId="{C3D1FAD7-0B6A-9144-8C90-144C673CA0CF}" destId="{6C223CEB-737A-D24B-B8BF-0DE3D74D610B}" srcOrd="1" destOrd="0" presId="urn:microsoft.com/office/officeart/2005/8/layout/hierarchy1"/>
    <dgm:cxn modelId="{FDA29A55-0534-43DA-88FD-601B18CBB3B8}" type="presParOf" srcId="{1A1D5291-8C62-6A4B-B412-A2C7F766C716}" destId="{9E5D63D1-9C73-8845-AE2B-1712CCD49F60}" srcOrd="2" destOrd="0" presId="urn:microsoft.com/office/officeart/2005/8/layout/hierarchy1"/>
    <dgm:cxn modelId="{B0EAE916-F891-4C6B-BC20-C925431AF565}" type="presParOf" srcId="{1A1D5291-8C62-6A4B-B412-A2C7F766C716}" destId="{BED1DC53-7733-FC49-B65A-B4F56D80B949}" srcOrd="3" destOrd="0" presId="urn:microsoft.com/office/officeart/2005/8/layout/hierarchy1"/>
    <dgm:cxn modelId="{77501BAA-B543-4797-AA23-2E00E99CF675}" type="presParOf" srcId="{BED1DC53-7733-FC49-B65A-B4F56D80B949}" destId="{92945478-5077-4045-8481-852E64BEE933}" srcOrd="0" destOrd="0" presId="urn:microsoft.com/office/officeart/2005/8/layout/hierarchy1"/>
    <dgm:cxn modelId="{5655E743-C236-412F-B560-01A6469045B3}" type="presParOf" srcId="{92945478-5077-4045-8481-852E64BEE933}" destId="{BA1B7AAC-A0E8-7E46-B131-5D04D676889B}" srcOrd="0" destOrd="0" presId="urn:microsoft.com/office/officeart/2005/8/layout/hierarchy1"/>
    <dgm:cxn modelId="{68E256DD-D17D-44C6-8FF4-9EBE28350A9A}" type="presParOf" srcId="{92945478-5077-4045-8481-852E64BEE933}" destId="{433D60DD-9E1A-F641-B926-3BCCDDABA986}" srcOrd="1" destOrd="0" presId="urn:microsoft.com/office/officeart/2005/8/layout/hierarchy1"/>
    <dgm:cxn modelId="{42E361BC-7A07-4AED-8274-258C30E84284}" type="presParOf" srcId="{BED1DC53-7733-FC49-B65A-B4F56D80B949}" destId="{F2075EAF-1F08-844B-863C-52230E4C696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44DE4-9966-7B45-B3F2-06057EA6DFC9}">
      <dsp:nvSpPr>
        <dsp:cNvPr id="0" name=""/>
        <dsp:cNvSpPr/>
      </dsp:nvSpPr>
      <dsp:spPr>
        <a:xfrm>
          <a:off x="0" y="3937532"/>
          <a:ext cx="8458200" cy="861435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Establish Session Procedures</a:t>
          </a:r>
        </a:p>
      </dsp:txBody>
      <dsp:txXfrm>
        <a:off x="0" y="3937532"/>
        <a:ext cx="8458200" cy="861435"/>
      </dsp:txXfrm>
    </dsp:sp>
    <dsp:sp modelId="{0FFB50BB-2955-9E42-9BC0-B600F1053333}">
      <dsp:nvSpPr>
        <dsp:cNvPr id="0" name=""/>
        <dsp:cNvSpPr/>
      </dsp:nvSpPr>
      <dsp:spPr>
        <a:xfrm rot="10800000">
          <a:off x="0" y="2625565"/>
          <a:ext cx="8458200" cy="1324888"/>
        </a:xfrm>
        <a:prstGeom prst="upArrowCallout">
          <a:avLst/>
        </a:prstGeom>
        <a:solidFill>
          <a:schemeClr val="lt1"/>
        </a:solidFill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Plan for Generalization &amp; Maintenance</a:t>
          </a:r>
        </a:p>
      </dsp:txBody>
      <dsp:txXfrm rot="10800000">
        <a:off x="0" y="2625565"/>
        <a:ext cx="8458200" cy="860872"/>
      </dsp:txXfrm>
    </dsp:sp>
    <dsp:sp modelId="{683C6E88-126A-F640-BD6A-8776FF76CD54}">
      <dsp:nvSpPr>
        <dsp:cNvPr id="0" name=""/>
        <dsp:cNvSpPr/>
      </dsp:nvSpPr>
      <dsp:spPr>
        <a:xfrm rot="10800000">
          <a:off x="0" y="1313598"/>
          <a:ext cx="8458200" cy="1324888"/>
        </a:xfrm>
        <a:prstGeom prst="upArrowCallout">
          <a:avLst/>
        </a:prstGeom>
        <a:solidFill>
          <a:schemeClr val="lt1"/>
        </a:solidFill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Gather Lessons</a:t>
          </a:r>
        </a:p>
      </dsp:txBody>
      <dsp:txXfrm rot="10800000">
        <a:off x="0" y="1313598"/>
        <a:ext cx="8458200" cy="860872"/>
      </dsp:txXfrm>
    </dsp:sp>
    <dsp:sp modelId="{053F8627-4937-A94F-A3B3-A145D2578933}">
      <dsp:nvSpPr>
        <dsp:cNvPr id="0" name=""/>
        <dsp:cNvSpPr/>
      </dsp:nvSpPr>
      <dsp:spPr>
        <a:xfrm rot="10800000">
          <a:off x="0" y="1632"/>
          <a:ext cx="8458200" cy="1324888"/>
        </a:xfrm>
        <a:prstGeom prst="upArrowCallout">
          <a:avLst/>
        </a:prstGeom>
        <a:solidFill>
          <a:schemeClr val="lt1"/>
        </a:solidFill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Identify Common Deficits</a:t>
          </a:r>
        </a:p>
      </dsp:txBody>
      <dsp:txXfrm rot="10800000">
        <a:off x="0" y="1632"/>
        <a:ext cx="8458200" cy="8608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67E878-40A0-0245-8D19-35157A7DF2AB}">
      <dsp:nvSpPr>
        <dsp:cNvPr id="0" name=""/>
        <dsp:cNvSpPr/>
      </dsp:nvSpPr>
      <dsp:spPr>
        <a:xfrm>
          <a:off x="1714574" y="-117386"/>
          <a:ext cx="4800450" cy="4800450"/>
        </a:xfrm>
        <a:prstGeom prst="circularArrow">
          <a:avLst>
            <a:gd name="adj1" fmla="val 4668"/>
            <a:gd name="adj2" fmla="val 272909"/>
            <a:gd name="adj3" fmla="val 12888214"/>
            <a:gd name="adj4" fmla="val 17992208"/>
            <a:gd name="adj5" fmla="val 4847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A77990-01B3-4B4D-989F-5935B0DCCC26}">
      <dsp:nvSpPr>
        <dsp:cNvPr id="0" name=""/>
        <dsp:cNvSpPr/>
      </dsp:nvSpPr>
      <dsp:spPr>
        <a:xfrm>
          <a:off x="2539603" y="36"/>
          <a:ext cx="3150393" cy="1575196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006E00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Notify</a:t>
          </a:r>
          <a:r>
            <a:rPr lang="en-US" sz="4000" kern="120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Participants</a:t>
          </a:r>
          <a:endParaRPr lang="en-US" sz="4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16498" y="76931"/>
        <a:ext cx="2996603" cy="1421406"/>
      </dsp:txXfrm>
    </dsp:sp>
    <dsp:sp modelId="{9069CCB9-B4FB-9049-B291-09406D7650BF}">
      <dsp:nvSpPr>
        <dsp:cNvPr id="0" name=""/>
        <dsp:cNvSpPr/>
      </dsp:nvSpPr>
      <dsp:spPr>
        <a:xfrm>
          <a:off x="4263283" y="1723717"/>
          <a:ext cx="3150393" cy="1575196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006E00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Teach Skill Lessons</a:t>
          </a:r>
        </a:p>
      </dsp:txBody>
      <dsp:txXfrm>
        <a:off x="4340178" y="1800612"/>
        <a:ext cx="2996603" cy="1421406"/>
      </dsp:txXfrm>
    </dsp:sp>
    <dsp:sp modelId="{9FE107AA-42E3-8A4D-BBC1-095BD0D68FAC}">
      <dsp:nvSpPr>
        <dsp:cNvPr id="0" name=""/>
        <dsp:cNvSpPr/>
      </dsp:nvSpPr>
      <dsp:spPr>
        <a:xfrm>
          <a:off x="2539603" y="3447398"/>
          <a:ext cx="3150393" cy="1575196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006E00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Monitor Progress</a:t>
          </a:r>
        </a:p>
      </dsp:txBody>
      <dsp:txXfrm>
        <a:off x="2616498" y="3524293"/>
        <a:ext cx="2996603" cy="1421406"/>
      </dsp:txXfrm>
    </dsp:sp>
    <dsp:sp modelId="{826CFBBE-A106-D04E-B719-865A159018A5}">
      <dsp:nvSpPr>
        <dsp:cNvPr id="0" name=""/>
        <dsp:cNvSpPr/>
      </dsp:nvSpPr>
      <dsp:spPr>
        <a:xfrm>
          <a:off x="815922" y="1723717"/>
          <a:ext cx="3150393" cy="1575196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Evaluate  Outcomes</a:t>
          </a:r>
        </a:p>
      </dsp:txBody>
      <dsp:txXfrm>
        <a:off x="892817" y="1800612"/>
        <a:ext cx="2996603" cy="14214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0C8A9-B45E-4A4E-9B4C-D4D54CBF35DF}">
      <dsp:nvSpPr>
        <dsp:cNvPr id="0" name=""/>
        <dsp:cNvSpPr/>
      </dsp:nvSpPr>
      <dsp:spPr>
        <a:xfrm>
          <a:off x="2714" y="437671"/>
          <a:ext cx="2646759" cy="7891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Relationships</a:t>
          </a:r>
        </a:p>
      </dsp:txBody>
      <dsp:txXfrm>
        <a:off x="2714" y="437671"/>
        <a:ext cx="2646759" cy="789198"/>
      </dsp:txXfrm>
    </dsp:sp>
    <dsp:sp modelId="{8C0DD129-5BF1-42C2-A863-297FE233BA7B}">
      <dsp:nvSpPr>
        <dsp:cNvPr id="0" name=""/>
        <dsp:cNvSpPr/>
      </dsp:nvSpPr>
      <dsp:spPr>
        <a:xfrm>
          <a:off x="2714" y="1226869"/>
          <a:ext cx="2646759" cy="44314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Focus on alterable variables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Personalized, data-based intervention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Long-term commitment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Participation in and affiliation with school</a:t>
          </a:r>
        </a:p>
      </dsp:txBody>
      <dsp:txXfrm>
        <a:off x="2714" y="1226869"/>
        <a:ext cx="2646759" cy="4431459"/>
      </dsp:txXfrm>
    </dsp:sp>
    <dsp:sp modelId="{5885BB4F-6145-4625-8969-B9614252F63E}">
      <dsp:nvSpPr>
        <dsp:cNvPr id="0" name=""/>
        <dsp:cNvSpPr/>
      </dsp:nvSpPr>
      <dsp:spPr>
        <a:xfrm>
          <a:off x="3020020" y="437671"/>
          <a:ext cx="2646759" cy="7891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Problem Solving</a:t>
          </a:r>
        </a:p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&amp; Capacity Building</a:t>
          </a:r>
        </a:p>
      </dsp:txBody>
      <dsp:txXfrm>
        <a:off x="3020020" y="437671"/>
        <a:ext cx="2646759" cy="789198"/>
      </dsp:txXfrm>
    </dsp:sp>
    <dsp:sp modelId="{F4ECCE9E-71AC-4865-B0A4-3339D9F22E2A}">
      <dsp:nvSpPr>
        <dsp:cNvPr id="0" name=""/>
        <dsp:cNvSpPr/>
      </dsp:nvSpPr>
      <dsp:spPr>
        <a:xfrm>
          <a:off x="3020020" y="1226869"/>
          <a:ext cx="2646759" cy="44314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Cognitive-behavioral approach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Acquisition of skills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Resolve conflict constructively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Search for solutions rather than blame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Coping Skills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Diminish dependency on mentor</a:t>
          </a:r>
        </a:p>
      </dsp:txBody>
      <dsp:txXfrm>
        <a:off x="3020020" y="1226869"/>
        <a:ext cx="2646759" cy="4431459"/>
      </dsp:txXfrm>
    </dsp:sp>
    <dsp:sp modelId="{4D008A53-64A5-4900-B40E-48D728A11065}">
      <dsp:nvSpPr>
        <dsp:cNvPr id="0" name=""/>
        <dsp:cNvSpPr/>
      </dsp:nvSpPr>
      <dsp:spPr>
        <a:xfrm>
          <a:off x="6037326" y="437671"/>
          <a:ext cx="2646759" cy="7891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Persistence-Plus</a:t>
          </a:r>
        </a:p>
      </dsp:txBody>
      <dsp:txXfrm>
        <a:off x="6037326" y="437671"/>
        <a:ext cx="2646759" cy="789198"/>
      </dsp:txXfrm>
    </dsp:sp>
    <dsp:sp modelId="{FCD20942-B6C0-4BAA-89F1-009600418346}">
      <dsp:nvSpPr>
        <dsp:cNvPr id="0" name=""/>
        <dsp:cNvSpPr/>
      </dsp:nvSpPr>
      <dsp:spPr>
        <a:xfrm>
          <a:off x="6037326" y="1226869"/>
          <a:ext cx="2646759" cy="44314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Persistent source of motivation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Familiarity with student and his/her family (continuity)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Consistent message that education is important</a:t>
          </a:r>
        </a:p>
      </dsp:txBody>
      <dsp:txXfrm>
        <a:off x="6037326" y="1226869"/>
        <a:ext cx="2646759" cy="44314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D63D1-9C73-8845-AE2B-1712CCD49F60}">
      <dsp:nvSpPr>
        <dsp:cNvPr id="0" name=""/>
        <dsp:cNvSpPr/>
      </dsp:nvSpPr>
      <dsp:spPr>
        <a:xfrm>
          <a:off x="6962830" y="2182524"/>
          <a:ext cx="709072" cy="337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965"/>
              </a:lnTo>
              <a:lnTo>
                <a:pt x="709072" y="229965"/>
              </a:lnTo>
              <a:lnTo>
                <a:pt x="709072" y="337454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F1B387-A7DB-184F-BFCE-0F1113A70A41}">
      <dsp:nvSpPr>
        <dsp:cNvPr id="0" name=""/>
        <dsp:cNvSpPr/>
      </dsp:nvSpPr>
      <dsp:spPr>
        <a:xfrm>
          <a:off x="6253757" y="2182524"/>
          <a:ext cx="709072" cy="337454"/>
        </a:xfrm>
        <a:custGeom>
          <a:avLst/>
          <a:gdLst/>
          <a:ahLst/>
          <a:cxnLst/>
          <a:rect l="0" t="0" r="0" b="0"/>
          <a:pathLst>
            <a:path>
              <a:moveTo>
                <a:pt x="709072" y="0"/>
              </a:moveTo>
              <a:lnTo>
                <a:pt x="709072" y="229965"/>
              </a:lnTo>
              <a:lnTo>
                <a:pt x="0" y="229965"/>
              </a:lnTo>
              <a:lnTo>
                <a:pt x="0" y="337454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6B9E29-824E-C84A-8AE6-72616C99C397}">
      <dsp:nvSpPr>
        <dsp:cNvPr id="0" name=""/>
        <dsp:cNvSpPr/>
      </dsp:nvSpPr>
      <dsp:spPr>
        <a:xfrm>
          <a:off x="4126538" y="1108278"/>
          <a:ext cx="2836291" cy="337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965"/>
              </a:lnTo>
              <a:lnTo>
                <a:pt x="2836291" y="229965"/>
              </a:lnTo>
              <a:lnTo>
                <a:pt x="2836291" y="337454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E5DB7B-C03B-E342-9960-836AD7876F5F}">
      <dsp:nvSpPr>
        <dsp:cNvPr id="0" name=""/>
        <dsp:cNvSpPr/>
      </dsp:nvSpPr>
      <dsp:spPr>
        <a:xfrm>
          <a:off x="4126538" y="2182524"/>
          <a:ext cx="709072" cy="337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965"/>
              </a:lnTo>
              <a:lnTo>
                <a:pt x="709072" y="229965"/>
              </a:lnTo>
              <a:lnTo>
                <a:pt x="709072" y="337454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F0244D-F81D-3147-8B83-9966054EBD4B}">
      <dsp:nvSpPr>
        <dsp:cNvPr id="0" name=""/>
        <dsp:cNvSpPr/>
      </dsp:nvSpPr>
      <dsp:spPr>
        <a:xfrm>
          <a:off x="3417465" y="2182524"/>
          <a:ext cx="709072" cy="337454"/>
        </a:xfrm>
        <a:custGeom>
          <a:avLst/>
          <a:gdLst/>
          <a:ahLst/>
          <a:cxnLst/>
          <a:rect l="0" t="0" r="0" b="0"/>
          <a:pathLst>
            <a:path>
              <a:moveTo>
                <a:pt x="709072" y="0"/>
              </a:moveTo>
              <a:lnTo>
                <a:pt x="709072" y="229965"/>
              </a:lnTo>
              <a:lnTo>
                <a:pt x="0" y="229965"/>
              </a:lnTo>
              <a:lnTo>
                <a:pt x="0" y="337454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488986-5428-DC43-8AD3-37942DDB08AB}">
      <dsp:nvSpPr>
        <dsp:cNvPr id="0" name=""/>
        <dsp:cNvSpPr/>
      </dsp:nvSpPr>
      <dsp:spPr>
        <a:xfrm>
          <a:off x="4080818" y="1108278"/>
          <a:ext cx="91440" cy="3374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7454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E79C03-48D2-A541-9728-E7A180E11186}">
      <dsp:nvSpPr>
        <dsp:cNvPr id="0" name=""/>
        <dsp:cNvSpPr/>
      </dsp:nvSpPr>
      <dsp:spPr>
        <a:xfrm>
          <a:off x="1290246" y="2182524"/>
          <a:ext cx="709072" cy="337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965"/>
              </a:lnTo>
              <a:lnTo>
                <a:pt x="709072" y="229965"/>
              </a:lnTo>
              <a:lnTo>
                <a:pt x="709072" y="337454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679533-82EF-5D46-9AF7-574950021DA5}">
      <dsp:nvSpPr>
        <dsp:cNvPr id="0" name=""/>
        <dsp:cNvSpPr/>
      </dsp:nvSpPr>
      <dsp:spPr>
        <a:xfrm>
          <a:off x="581173" y="2182524"/>
          <a:ext cx="709072" cy="337454"/>
        </a:xfrm>
        <a:custGeom>
          <a:avLst/>
          <a:gdLst/>
          <a:ahLst/>
          <a:cxnLst/>
          <a:rect l="0" t="0" r="0" b="0"/>
          <a:pathLst>
            <a:path>
              <a:moveTo>
                <a:pt x="709072" y="0"/>
              </a:moveTo>
              <a:lnTo>
                <a:pt x="709072" y="229965"/>
              </a:lnTo>
              <a:lnTo>
                <a:pt x="0" y="229965"/>
              </a:lnTo>
              <a:lnTo>
                <a:pt x="0" y="337454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559CB-F519-9740-994F-3430CE1F3255}">
      <dsp:nvSpPr>
        <dsp:cNvPr id="0" name=""/>
        <dsp:cNvSpPr/>
      </dsp:nvSpPr>
      <dsp:spPr>
        <a:xfrm>
          <a:off x="1290246" y="1108278"/>
          <a:ext cx="2836291" cy="337454"/>
        </a:xfrm>
        <a:custGeom>
          <a:avLst/>
          <a:gdLst/>
          <a:ahLst/>
          <a:cxnLst/>
          <a:rect l="0" t="0" r="0" b="0"/>
          <a:pathLst>
            <a:path>
              <a:moveTo>
                <a:pt x="2836291" y="0"/>
              </a:moveTo>
              <a:lnTo>
                <a:pt x="2836291" y="229965"/>
              </a:lnTo>
              <a:lnTo>
                <a:pt x="0" y="229965"/>
              </a:lnTo>
              <a:lnTo>
                <a:pt x="0" y="337454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E2680-1C78-EE44-86AC-2C89238A2AA9}">
      <dsp:nvSpPr>
        <dsp:cNvPr id="0" name=""/>
        <dsp:cNvSpPr/>
      </dsp:nvSpPr>
      <dsp:spPr>
        <a:xfrm>
          <a:off x="3546388" y="371487"/>
          <a:ext cx="1160301" cy="7367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017F65-4530-FE40-8D6D-C86BE0EE94E2}">
      <dsp:nvSpPr>
        <dsp:cNvPr id="0" name=""/>
        <dsp:cNvSpPr/>
      </dsp:nvSpPr>
      <dsp:spPr>
        <a:xfrm>
          <a:off x="3675310" y="493963"/>
          <a:ext cx="1160301" cy="7367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Coordinator</a:t>
          </a:r>
        </a:p>
      </dsp:txBody>
      <dsp:txXfrm>
        <a:off x="3696890" y="515543"/>
        <a:ext cx="1117141" cy="693631"/>
      </dsp:txXfrm>
    </dsp:sp>
    <dsp:sp modelId="{F6CB25C9-A171-3846-861E-CEE28179C9B4}">
      <dsp:nvSpPr>
        <dsp:cNvPr id="0" name=""/>
        <dsp:cNvSpPr/>
      </dsp:nvSpPr>
      <dsp:spPr>
        <a:xfrm>
          <a:off x="710096" y="1445732"/>
          <a:ext cx="1160301" cy="7367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6C568D-2872-5144-AF60-109571875308}">
      <dsp:nvSpPr>
        <dsp:cNvPr id="0" name=""/>
        <dsp:cNvSpPr/>
      </dsp:nvSpPr>
      <dsp:spPr>
        <a:xfrm>
          <a:off x="839018" y="1568208"/>
          <a:ext cx="1160301" cy="7367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Mentor 1</a:t>
          </a:r>
        </a:p>
      </dsp:txBody>
      <dsp:txXfrm>
        <a:off x="860598" y="1589788"/>
        <a:ext cx="1117141" cy="693631"/>
      </dsp:txXfrm>
    </dsp:sp>
    <dsp:sp modelId="{A0045E88-582C-1649-B699-156959BD463F}">
      <dsp:nvSpPr>
        <dsp:cNvPr id="0" name=""/>
        <dsp:cNvSpPr/>
      </dsp:nvSpPr>
      <dsp:spPr>
        <a:xfrm>
          <a:off x="1023" y="2519978"/>
          <a:ext cx="1160301" cy="7367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B332B8-81E0-2144-9E76-A088FCB80569}">
      <dsp:nvSpPr>
        <dsp:cNvPr id="0" name=""/>
        <dsp:cNvSpPr/>
      </dsp:nvSpPr>
      <dsp:spPr>
        <a:xfrm>
          <a:off x="129945" y="2642454"/>
          <a:ext cx="1160301" cy="7367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Student A</a:t>
          </a:r>
        </a:p>
      </dsp:txBody>
      <dsp:txXfrm>
        <a:off x="151525" y="2664034"/>
        <a:ext cx="1117141" cy="693631"/>
      </dsp:txXfrm>
    </dsp:sp>
    <dsp:sp modelId="{5CD8A166-486C-BB4E-B8A5-2ED09A7A346E}">
      <dsp:nvSpPr>
        <dsp:cNvPr id="0" name=""/>
        <dsp:cNvSpPr/>
      </dsp:nvSpPr>
      <dsp:spPr>
        <a:xfrm>
          <a:off x="1419169" y="2519978"/>
          <a:ext cx="1160301" cy="7367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C8B14A-5C3B-CE4B-B9FF-F8190D7C910A}">
      <dsp:nvSpPr>
        <dsp:cNvPr id="0" name=""/>
        <dsp:cNvSpPr/>
      </dsp:nvSpPr>
      <dsp:spPr>
        <a:xfrm>
          <a:off x="1548091" y="2642454"/>
          <a:ext cx="1160301" cy="7367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Student B</a:t>
          </a:r>
        </a:p>
      </dsp:txBody>
      <dsp:txXfrm>
        <a:off x="1569671" y="2664034"/>
        <a:ext cx="1117141" cy="693631"/>
      </dsp:txXfrm>
    </dsp:sp>
    <dsp:sp modelId="{1758969F-0F20-F247-9BF4-0155B21D1461}">
      <dsp:nvSpPr>
        <dsp:cNvPr id="0" name=""/>
        <dsp:cNvSpPr/>
      </dsp:nvSpPr>
      <dsp:spPr>
        <a:xfrm>
          <a:off x="3546388" y="1445732"/>
          <a:ext cx="1160301" cy="7367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68F138-89CA-F440-848F-F45202A50FB5}">
      <dsp:nvSpPr>
        <dsp:cNvPr id="0" name=""/>
        <dsp:cNvSpPr/>
      </dsp:nvSpPr>
      <dsp:spPr>
        <a:xfrm>
          <a:off x="3675310" y="1568208"/>
          <a:ext cx="1160301" cy="7367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Mentor 2</a:t>
          </a:r>
        </a:p>
      </dsp:txBody>
      <dsp:txXfrm>
        <a:off x="3696890" y="1589788"/>
        <a:ext cx="1117141" cy="693631"/>
      </dsp:txXfrm>
    </dsp:sp>
    <dsp:sp modelId="{E9E80C8C-0F20-BF48-AC54-89EF2FBEFF21}">
      <dsp:nvSpPr>
        <dsp:cNvPr id="0" name=""/>
        <dsp:cNvSpPr/>
      </dsp:nvSpPr>
      <dsp:spPr>
        <a:xfrm>
          <a:off x="2837315" y="2519978"/>
          <a:ext cx="1160301" cy="7367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B37D06-7CD4-A244-B2A5-BE8469E40E85}">
      <dsp:nvSpPr>
        <dsp:cNvPr id="0" name=""/>
        <dsp:cNvSpPr/>
      </dsp:nvSpPr>
      <dsp:spPr>
        <a:xfrm>
          <a:off x="2966237" y="2642454"/>
          <a:ext cx="1160301" cy="7367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Student C</a:t>
          </a:r>
        </a:p>
      </dsp:txBody>
      <dsp:txXfrm>
        <a:off x="2987817" y="2664034"/>
        <a:ext cx="1117141" cy="693631"/>
      </dsp:txXfrm>
    </dsp:sp>
    <dsp:sp modelId="{AA727578-81F5-024B-8AD3-9422E4BD283F}">
      <dsp:nvSpPr>
        <dsp:cNvPr id="0" name=""/>
        <dsp:cNvSpPr/>
      </dsp:nvSpPr>
      <dsp:spPr>
        <a:xfrm>
          <a:off x="4255461" y="2519978"/>
          <a:ext cx="1160301" cy="7367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8929C4-D1FC-B646-B14E-8C55AAF7E130}">
      <dsp:nvSpPr>
        <dsp:cNvPr id="0" name=""/>
        <dsp:cNvSpPr/>
      </dsp:nvSpPr>
      <dsp:spPr>
        <a:xfrm>
          <a:off x="4384383" y="2642454"/>
          <a:ext cx="1160301" cy="7367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Student D</a:t>
          </a:r>
        </a:p>
      </dsp:txBody>
      <dsp:txXfrm>
        <a:off x="4405963" y="2664034"/>
        <a:ext cx="1117141" cy="693631"/>
      </dsp:txXfrm>
    </dsp:sp>
    <dsp:sp modelId="{36B8787B-63A3-9249-96B8-719CFF07BC14}">
      <dsp:nvSpPr>
        <dsp:cNvPr id="0" name=""/>
        <dsp:cNvSpPr/>
      </dsp:nvSpPr>
      <dsp:spPr>
        <a:xfrm>
          <a:off x="6382680" y="1445732"/>
          <a:ext cx="1160301" cy="7367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F1F749-DA72-9742-B71D-D5036D349094}">
      <dsp:nvSpPr>
        <dsp:cNvPr id="0" name=""/>
        <dsp:cNvSpPr/>
      </dsp:nvSpPr>
      <dsp:spPr>
        <a:xfrm>
          <a:off x="6511602" y="1568208"/>
          <a:ext cx="1160301" cy="7367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Mentor 3</a:t>
          </a:r>
        </a:p>
      </dsp:txBody>
      <dsp:txXfrm>
        <a:off x="6533182" y="1589788"/>
        <a:ext cx="1117141" cy="693631"/>
      </dsp:txXfrm>
    </dsp:sp>
    <dsp:sp modelId="{F3CEDAFB-A12C-A84C-8995-E5E033F5685E}">
      <dsp:nvSpPr>
        <dsp:cNvPr id="0" name=""/>
        <dsp:cNvSpPr/>
      </dsp:nvSpPr>
      <dsp:spPr>
        <a:xfrm>
          <a:off x="5673607" y="2519978"/>
          <a:ext cx="1160301" cy="7367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C6842D-4196-C54C-AD5D-D4F0672F1913}">
      <dsp:nvSpPr>
        <dsp:cNvPr id="0" name=""/>
        <dsp:cNvSpPr/>
      </dsp:nvSpPr>
      <dsp:spPr>
        <a:xfrm>
          <a:off x="5802529" y="2642454"/>
          <a:ext cx="1160301" cy="7367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Student E</a:t>
          </a:r>
        </a:p>
      </dsp:txBody>
      <dsp:txXfrm>
        <a:off x="5824109" y="2664034"/>
        <a:ext cx="1117141" cy="693631"/>
      </dsp:txXfrm>
    </dsp:sp>
    <dsp:sp modelId="{BA1B7AAC-A0E8-7E46-B131-5D04D676889B}">
      <dsp:nvSpPr>
        <dsp:cNvPr id="0" name=""/>
        <dsp:cNvSpPr/>
      </dsp:nvSpPr>
      <dsp:spPr>
        <a:xfrm>
          <a:off x="7091753" y="2519978"/>
          <a:ext cx="1160301" cy="7367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3D60DD-9E1A-F641-B926-3BCCDDABA986}">
      <dsp:nvSpPr>
        <dsp:cNvPr id="0" name=""/>
        <dsp:cNvSpPr/>
      </dsp:nvSpPr>
      <dsp:spPr>
        <a:xfrm>
          <a:off x="7220675" y="2642454"/>
          <a:ext cx="1160301" cy="7367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Student F</a:t>
          </a:r>
        </a:p>
      </dsp:txBody>
      <dsp:txXfrm>
        <a:off x="7242255" y="2664034"/>
        <a:ext cx="1117141" cy="6936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1F57755-6485-4DFB-B786-8A112CB2FA62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F62293E-E2A8-4484-9CEC-725B6CADC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7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64E7B-DBBC-4051-966F-3F432188B83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411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93E-E2A8-4484-9CEC-725B6CADC4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1071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56421-EDD3-4700-9AC1-49D5ED2AFB61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15081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43527-8EAB-40B4-A534-3045E607F503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99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93E-E2A8-4484-9CEC-725B6CADC40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40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8255" indent="-29163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6546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3164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9782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C95FFC-5F6B-A242-BE25-9D9200122CA6}" type="slidenum">
              <a:rPr lang="en-US" sz="1200">
                <a:solidFill>
                  <a:prstClr val="black"/>
                </a:solidFill>
              </a:rPr>
              <a:pPr/>
              <a:t>13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8132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8255" indent="-29163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6546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3164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9782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OH SST Region 13</a:t>
            </a:r>
          </a:p>
        </p:txBody>
      </p:sp>
      <p:sp>
        <p:nvSpPr>
          <p:cNvPr id="48133" name="Header Placeholder 5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8255" indent="-29163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6546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3164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9782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Targeted/Tier II Positive Behavior Supports</a:t>
            </a:r>
          </a:p>
        </p:txBody>
      </p:sp>
    </p:spTree>
    <p:extLst>
      <p:ext uri="{BB962C8B-B14F-4D97-AF65-F5344CB8AC3E}">
        <p14:creationId xmlns:p14="http://schemas.microsoft.com/office/powerpoint/2010/main" val="713475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93E-E2A8-4484-9CEC-725B6CADC407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2402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8255" indent="-29163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6546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3164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9782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61B10A3-C3C7-FC47-B35A-0F607D276192}" type="slidenum">
              <a:rPr lang="en-US" sz="1200">
                <a:solidFill>
                  <a:prstClr val="black"/>
                </a:solidFill>
              </a:rPr>
              <a:pPr/>
              <a:t>15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/>
            <a:endParaRPr lang="en-US" dirty="0"/>
          </a:p>
        </p:txBody>
      </p:sp>
      <p:sp>
        <p:nvSpPr>
          <p:cNvPr id="37892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8255" indent="-29163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6546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3164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9782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OH SST Region 13</a:t>
            </a:r>
          </a:p>
        </p:txBody>
      </p:sp>
      <p:sp>
        <p:nvSpPr>
          <p:cNvPr id="37893" name="Header Placeholder 5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8255" indent="-29163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6546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3164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9782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Targeted/Tier II Positive Behavior Supports</a:t>
            </a:r>
          </a:p>
        </p:txBody>
      </p:sp>
    </p:spTree>
    <p:extLst>
      <p:ext uri="{BB962C8B-B14F-4D97-AF65-F5344CB8AC3E}">
        <p14:creationId xmlns:p14="http://schemas.microsoft.com/office/powerpoint/2010/main" val="7194032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93E-E2A8-4484-9CEC-725B6CADC40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5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2375" y="709613"/>
            <a:ext cx="4733925" cy="3549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3" name="Google Shape;513;p29:notes"/>
          <p:cNvSpPr txBox="1">
            <a:spLocks noGrp="1"/>
          </p:cNvSpPr>
          <p:nvPr>
            <p:ph type="body" idx="1"/>
          </p:nvPr>
        </p:nvSpPr>
        <p:spPr>
          <a:xfrm>
            <a:off x="312138" y="4344247"/>
            <a:ext cx="6632928" cy="4809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094" tIns="47534" rIns="95094" bIns="47534" anchor="t" anchorCtr="0">
            <a:noAutofit/>
          </a:bodyPr>
          <a:lstStyle/>
          <a:p>
            <a:pPr marL="174982" indent="-103693">
              <a:buClr>
                <a:schemeClr val="dk1"/>
              </a:buClr>
              <a:buSzPts val="1100"/>
            </a:pPr>
            <a:endParaRPr>
              <a:sym typeface="Arial"/>
            </a:endParaRPr>
          </a:p>
        </p:txBody>
      </p:sp>
      <p:sp>
        <p:nvSpPr>
          <p:cNvPr id="514" name="Google Shape;514;p29:notes"/>
          <p:cNvSpPr txBox="1">
            <a:spLocks noGrp="1"/>
          </p:cNvSpPr>
          <p:nvPr>
            <p:ph type="sldNum" idx="12"/>
          </p:nvPr>
        </p:nvSpPr>
        <p:spPr>
          <a:xfrm>
            <a:off x="4066535" y="8989397"/>
            <a:ext cx="3110973" cy="473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094" tIns="47534" rIns="95094" bIns="47534" anchor="b" anchorCtr="0">
            <a:noAutofit/>
          </a:bodyPr>
          <a:lstStyle/>
          <a:p>
            <a:fld id="{00000000-1234-1234-1234-123412341234}" type="slidenum">
              <a:rPr lang="en-US"/>
              <a:pPr/>
              <a:t>17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93E-E2A8-4484-9CEC-725B6CADC40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560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93E-E2A8-4484-9CEC-725B6CADC407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2402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8255" indent="-29163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6546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3164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9782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F3FED1D-935C-6341-90CE-98099B4DCEB8}" type="slidenum">
              <a:rPr lang="en-US" sz="1200">
                <a:solidFill>
                  <a:prstClr val="black"/>
                </a:solidFill>
              </a:rPr>
              <a:pPr/>
              <a:t>20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4452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8255" indent="-29163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6546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3164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9782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OH SST Region 13</a:t>
            </a:r>
          </a:p>
        </p:txBody>
      </p:sp>
      <p:sp>
        <p:nvSpPr>
          <p:cNvPr id="104453" name="Header Placeholder 5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8255" indent="-29163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6546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3164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9782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Targeted/Tier II Positive Behavior Supports</a:t>
            </a:r>
          </a:p>
        </p:txBody>
      </p:sp>
    </p:spTree>
    <p:extLst>
      <p:ext uri="{BB962C8B-B14F-4D97-AF65-F5344CB8AC3E}">
        <p14:creationId xmlns:p14="http://schemas.microsoft.com/office/powerpoint/2010/main" val="2958475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639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93E-E2A8-4484-9CEC-725B6CADC407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2402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366C7-1CE9-4F42-AE88-C4781F677C9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302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366C7-1CE9-4F42-AE88-C4781F677C9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521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366C7-1CE9-4F42-AE88-C4781F677C9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918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93E-E2A8-4484-9CEC-725B6CADC40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1239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8255" indent="-29163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6546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3164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9782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05B25D4-C498-D24D-B233-BF47DB9B3C1F}" type="slidenum">
              <a:rPr lang="en-US" sz="1200"/>
              <a:pPr/>
              <a:t>27</a:t>
            </a:fld>
            <a:endParaRPr lang="en-US" sz="1200" dirty="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67588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8255" indent="-29163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6546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3164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9782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/>
              <a:t>OH SST Region 13</a:t>
            </a:r>
          </a:p>
        </p:txBody>
      </p:sp>
      <p:sp>
        <p:nvSpPr>
          <p:cNvPr id="67589" name="Header Placeholder 5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8255" indent="-29163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6546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3164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9782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/>
              <a:t>Targeted/Tier II Positive Behavior Supports</a:t>
            </a:r>
          </a:p>
        </p:txBody>
      </p:sp>
    </p:spTree>
    <p:extLst>
      <p:ext uri="{BB962C8B-B14F-4D97-AF65-F5344CB8AC3E}">
        <p14:creationId xmlns:p14="http://schemas.microsoft.com/office/powerpoint/2010/main" val="36648438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8255" indent="-29163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6546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3164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9782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05B25D4-C498-D24D-B233-BF47DB9B3C1F}" type="slidenum">
              <a:rPr lang="en-US" sz="1200"/>
              <a:pPr/>
              <a:t>28</a:t>
            </a:fld>
            <a:endParaRPr lang="en-US" sz="1200" dirty="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7588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8255" indent="-29163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6546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3164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9782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/>
              <a:t>OH SST Region 13</a:t>
            </a:r>
          </a:p>
        </p:txBody>
      </p:sp>
      <p:sp>
        <p:nvSpPr>
          <p:cNvPr id="67589" name="Header Placeholder 5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8255" indent="-29163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6546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3164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9782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/>
              <a:t>Targeted/Tier II Positive Behavior Supports</a:t>
            </a:r>
          </a:p>
        </p:txBody>
      </p:sp>
    </p:spTree>
    <p:extLst>
      <p:ext uri="{BB962C8B-B14F-4D97-AF65-F5344CB8AC3E}">
        <p14:creationId xmlns:p14="http://schemas.microsoft.com/office/powerpoint/2010/main" val="36648438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CA37-B3D3-4D0D-8A2B-1C633EDD525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905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93E-E2A8-4484-9CEC-725B6CADC40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926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CA37-B3D3-4D0D-8A2B-1C633EDD525F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306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7718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7430" indent="-295166" defTabSz="47718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80661" indent="-236132" defTabSz="47718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52925" indent="-236132" defTabSz="47718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25190" indent="-236132" defTabSz="47718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97455" indent="-236132" defTabSz="4771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69719" indent="-236132" defTabSz="4771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41983" indent="-236132" defTabSz="4771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14247" indent="-236132" defTabSz="4771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1DB3E2F-37DF-459F-8CDD-FC0BA2CE76C1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/>
              <a:t>3</a:t>
            </a:fld>
            <a:endParaRPr lang="en-US" alt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7718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7430" indent="-295166" defTabSz="47718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80661" indent="-236132" defTabSz="47718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52925" indent="-236132" defTabSz="47718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25190" indent="-236132" defTabSz="47718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97455" indent="-236132" defTabSz="4771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69719" indent="-236132" defTabSz="4771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41983" indent="-236132" defTabSz="4771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14247" indent="-236132" defTabSz="4771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SST 13</a:t>
            </a:r>
          </a:p>
        </p:txBody>
      </p:sp>
      <p:sp>
        <p:nvSpPr>
          <p:cNvPr id="17414" name="Header Placeholder 5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7718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7430" indent="-295166" defTabSz="47718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80661" indent="-236132" defTabSz="47718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52925" indent="-236132" defTabSz="47718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25190" indent="-236132" defTabSz="47718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97455" indent="-236132" defTabSz="4771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69719" indent="-236132" defTabSz="4771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41983" indent="-236132" defTabSz="4771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14247" indent="-236132" defTabSz="4771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Schoolwide PBS</a:t>
            </a:r>
          </a:p>
        </p:txBody>
      </p:sp>
      <p:sp>
        <p:nvSpPr>
          <p:cNvPr id="17415" name="Date Placeholder 6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7718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7430" indent="-295166" defTabSz="47718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80661" indent="-236132" defTabSz="47718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52925" indent="-236132" defTabSz="47718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25190" indent="-236132" defTabSz="47718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97455" indent="-236132" defTabSz="4771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69719" indent="-236132" defTabSz="4771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41983" indent="-236132" defTabSz="4771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14247" indent="-236132" defTabSz="4771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9/II7/II013</a:t>
            </a:r>
          </a:p>
        </p:txBody>
      </p:sp>
    </p:spTree>
    <p:extLst>
      <p:ext uri="{BB962C8B-B14F-4D97-AF65-F5344CB8AC3E}">
        <p14:creationId xmlns:p14="http://schemas.microsoft.com/office/powerpoint/2010/main" val="111478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CA37-B3D3-4D0D-8A2B-1C633EDD525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291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CA37-B3D3-4D0D-8A2B-1C633EDD525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528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2293E-E2A8-4484-9CEC-725B6CADC40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223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1F0E4C-6825-4D6C-982E-258E1B56ABA1}" type="slidenum">
              <a:rPr lang="en-US" altLang="en-US" smtClean="0">
                <a:solidFill>
                  <a:prstClr val="black"/>
                </a:solidFill>
              </a:rPr>
              <a:pPr/>
              <a:t>35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5586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69173" indent="-295836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83344" indent="-236669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56682" indent="-236669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130020" indent="-236669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603357" indent="-2366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76695" indent="-2366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550033" indent="-2366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4023370" indent="-2366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914786C1-567A-4D1C-A7B7-5FE7F76AE034}" type="slidenum">
              <a:rPr lang="en-US" sz="1200"/>
              <a:pPr eaLnBrk="1" hangingPunct="1"/>
              <a:t>36</a:t>
            </a:fld>
            <a:endParaRPr lang="en-US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22375" y="746125"/>
            <a:ext cx="4592638" cy="3443288"/>
          </a:xfrm>
          <a:noFill/>
          <a:ln w="12699"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8986" y="4469614"/>
            <a:ext cx="5219421" cy="4265558"/>
          </a:xfrm>
          <a:ln/>
        </p:spPr>
        <p:txBody>
          <a:bodyPr wrap="square" lIns="94414" tIns="46407" rIns="94414" bIns="46407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2733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CA37-B3D3-4D0D-8A2B-1C633EDD525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950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CA37-B3D3-4D0D-8A2B-1C633EDD525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582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93E-E2A8-4484-9CEC-725B6CADC407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9358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3309" indent="-233309">
              <a:buFont typeface="+mj-lt"/>
              <a:buAutoNum type="arabicPeriod" startAt="4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93E-E2A8-4484-9CEC-725B6CADC407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635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86F27-FF6C-441C-8AC6-3087BEAE3319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67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838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CA37-B3D3-4D0D-8A2B-1C633EDD525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439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93E-E2A8-4484-9CEC-725B6CADC40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470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93E-E2A8-4484-9CEC-725B6CADC40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0291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CA37-B3D3-4D0D-8A2B-1C633EDD525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2754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93E-E2A8-4484-9CEC-725B6CADC407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8527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CA37-B3D3-4D0D-8A2B-1C633EDD525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8222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0AD90C-CB24-4DA2-A031-65FC374F00B6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48</a:t>
            </a:fld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3237">
              <a:lnSpc>
                <a:spcPct val="80000"/>
              </a:lnSpc>
              <a:spcBef>
                <a:spcPct val="0"/>
              </a:spcBef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5603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3309" indent="-233309">
              <a:buAutoNum type="arabicPeriod" startAt="4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CA37-B3D3-4D0D-8A2B-1C633EDD525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3593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3309" indent="-233309">
              <a:buAutoNum type="arabicPeriod" startAt="4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CA37-B3D3-4D0D-8A2B-1C633EDD525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5229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6401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33019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9637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6256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DE9F82-C13E-4F02-83BA-0BA7C3FA6B64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>
              <a:latin typeface="Arial" charset="0"/>
            </a:endParaRPr>
          </a:p>
        </p:txBody>
      </p:sp>
      <p:sp>
        <p:nvSpPr>
          <p:cNvPr id="106499" name="Rectangle 7"/>
          <p:cNvSpPr txBox="1">
            <a:spLocks noGrp="1" noChangeArrowheads="1"/>
          </p:cNvSpPr>
          <p:nvPr/>
        </p:nvSpPr>
        <p:spPr bwMode="auto">
          <a:xfrm>
            <a:off x="3978132" y="8989397"/>
            <a:ext cx="3043343" cy="4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19" tIns="46660" rIns="93319" bIns="46660" anchor="b"/>
          <a:lstStyle>
            <a:lvl1pPr defTabSz="93186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35D54440-D7E7-44ED-87FB-87C5C0DADC50}" type="slidenum">
              <a:rPr lang="en-US" sz="1200">
                <a:latin typeface="Arial" charset="0"/>
              </a:rPr>
              <a:pPr algn="r"/>
              <a:t>51</a:t>
            </a:fld>
            <a:endParaRPr lang="en-US" sz="1200">
              <a:latin typeface="Arial" charset="0"/>
            </a:endParaRPr>
          </a:p>
        </p:txBody>
      </p:sp>
      <p:sp>
        <p:nvSpPr>
          <p:cNvPr id="106500" name="Rectangle 7"/>
          <p:cNvSpPr txBox="1">
            <a:spLocks noGrp="1" noChangeArrowheads="1"/>
          </p:cNvSpPr>
          <p:nvPr/>
        </p:nvSpPr>
        <p:spPr bwMode="auto">
          <a:xfrm>
            <a:off x="3979757" y="8991039"/>
            <a:ext cx="3043343" cy="4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19" tIns="46660" rIns="93319" bIns="46660" anchor="b"/>
          <a:lstStyle>
            <a:lvl1pPr defTabSz="93186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hangingPunct="0"/>
            <a:fld id="{7E2B2490-6044-4D6C-B4FC-3C7427C78043}" type="slidenum">
              <a:rPr lang="en-US" sz="1200">
                <a:latin typeface="Arial" charset="0"/>
                <a:ea typeface="MS PGothic" pitchFamily="34" charset="-128"/>
              </a:rPr>
              <a:pPr algn="r" eaLnBrk="0" hangingPunct="0"/>
              <a:t>51</a:t>
            </a:fld>
            <a:endParaRPr lang="en-US" sz="1200">
              <a:latin typeface="Arial" charset="0"/>
              <a:ea typeface="MS PGothic" pitchFamily="34" charset="-128"/>
            </a:endParaRPr>
          </a:p>
        </p:txBody>
      </p:sp>
      <p:sp>
        <p:nvSpPr>
          <p:cNvPr id="1065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50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4" y="4495520"/>
            <a:ext cx="5150273" cy="425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86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7405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CA37-B3D3-4D0D-8A2B-1C633EDD525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8406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CA37-B3D3-4D0D-8A2B-1C633EDD525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57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CA37-B3D3-4D0D-8A2B-1C633EDD525F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9277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CA37-B3D3-4D0D-8A2B-1C633EDD525F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8133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CA37-B3D3-4D0D-8A2B-1C633EDD525F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21130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6401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33019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9637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6256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B13DDF-08DA-46AE-906F-EC56F6355E6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n-US">
              <a:cs typeface="Arial" charset="0"/>
            </a:endParaRPr>
          </a:p>
        </p:txBody>
      </p:sp>
      <p:sp>
        <p:nvSpPr>
          <p:cNvPr id="124931" name="Rectangle 7"/>
          <p:cNvSpPr txBox="1">
            <a:spLocks noGrp="1" noChangeArrowheads="1"/>
          </p:cNvSpPr>
          <p:nvPr/>
        </p:nvSpPr>
        <p:spPr bwMode="auto">
          <a:xfrm>
            <a:off x="3978132" y="8989397"/>
            <a:ext cx="3043343" cy="4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19" tIns="46660" rIns="93319" bIns="46660" anchor="b"/>
          <a:lstStyle>
            <a:lvl1pPr defTabSz="93186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7E0CD3A7-ACCD-4A11-B88D-90EFF9156A0F}" type="slidenum">
              <a:rPr lang="en-US" sz="1200">
                <a:latin typeface="Arial" charset="0"/>
              </a:rPr>
              <a:pPr algn="r"/>
              <a:t>57</a:t>
            </a:fld>
            <a:endParaRPr lang="en-US" sz="1200">
              <a:latin typeface="Arial" charset="0"/>
            </a:endParaRPr>
          </a:p>
        </p:txBody>
      </p:sp>
      <p:sp>
        <p:nvSpPr>
          <p:cNvPr id="12493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313" tIns="46658" rIns="93313" bIns="4665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24934" name="Slide Number Placeholder 3"/>
          <p:cNvSpPr txBox="1">
            <a:spLocks noGrp="1"/>
          </p:cNvSpPr>
          <p:nvPr/>
        </p:nvSpPr>
        <p:spPr bwMode="auto">
          <a:xfrm>
            <a:off x="3978132" y="8989397"/>
            <a:ext cx="3043343" cy="4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13" tIns="46658" rIns="93313" bIns="46658" anchor="b"/>
          <a:lstStyle>
            <a:lvl1pPr defTabSz="93186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7BD990AA-D134-408C-A097-989F9630D60D}" type="slidenum">
              <a:rPr lang="en-US" sz="1200"/>
              <a:pPr algn="r"/>
              <a:t>57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24032306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93E-E2A8-4484-9CEC-725B6CADC40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9866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6401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33019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9637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6256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394048-626E-4735-95A0-480712ABC4C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en-US">
              <a:cs typeface="Arial" charset="0"/>
            </a:endParaRPr>
          </a:p>
        </p:txBody>
      </p:sp>
      <p:sp>
        <p:nvSpPr>
          <p:cNvPr id="125955" name="Rectangle 7"/>
          <p:cNvSpPr txBox="1">
            <a:spLocks noGrp="1" noChangeArrowheads="1"/>
          </p:cNvSpPr>
          <p:nvPr/>
        </p:nvSpPr>
        <p:spPr bwMode="auto">
          <a:xfrm>
            <a:off x="3978132" y="8989397"/>
            <a:ext cx="3043343" cy="4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19" tIns="46660" rIns="93319" bIns="46660" anchor="b"/>
          <a:lstStyle>
            <a:lvl1pPr defTabSz="93186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4C93BC27-5D76-4C1A-AC97-DDA81F068F84}" type="slidenum">
              <a:rPr lang="en-US" sz="1200">
                <a:latin typeface="Arial" charset="0"/>
              </a:rPr>
              <a:pPr algn="r"/>
              <a:t>59</a:t>
            </a:fld>
            <a:endParaRPr lang="en-US" sz="1200">
              <a:latin typeface="Arial" charset="0"/>
            </a:endParaRPr>
          </a:p>
        </p:txBody>
      </p:sp>
      <p:sp>
        <p:nvSpPr>
          <p:cNvPr id="12595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313" tIns="46658" rIns="93313" bIns="4665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25958" name="Slide Number Placeholder 3"/>
          <p:cNvSpPr txBox="1">
            <a:spLocks noGrp="1"/>
          </p:cNvSpPr>
          <p:nvPr/>
        </p:nvSpPr>
        <p:spPr bwMode="auto">
          <a:xfrm>
            <a:off x="3978132" y="8989397"/>
            <a:ext cx="3043343" cy="4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13" tIns="46658" rIns="93313" bIns="46658" anchor="b"/>
          <a:lstStyle>
            <a:lvl1pPr defTabSz="93186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E4A30597-3142-48AD-8733-B816EA3BB45F}" type="slidenum">
              <a:rPr lang="en-US" sz="1200"/>
              <a:pPr algn="r"/>
              <a:t>59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19332684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6401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33019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9637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6256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394048-626E-4735-95A0-480712ABC4C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en-US">
              <a:cs typeface="Arial" charset="0"/>
            </a:endParaRPr>
          </a:p>
        </p:txBody>
      </p:sp>
      <p:sp>
        <p:nvSpPr>
          <p:cNvPr id="125955" name="Rectangle 7"/>
          <p:cNvSpPr txBox="1">
            <a:spLocks noGrp="1" noChangeArrowheads="1"/>
          </p:cNvSpPr>
          <p:nvPr/>
        </p:nvSpPr>
        <p:spPr bwMode="auto">
          <a:xfrm>
            <a:off x="3978132" y="8989397"/>
            <a:ext cx="3043343" cy="4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19" tIns="46660" rIns="93319" bIns="46660" anchor="b"/>
          <a:lstStyle>
            <a:lvl1pPr defTabSz="93186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4C93BC27-5D76-4C1A-AC97-DDA81F068F84}" type="slidenum">
              <a:rPr lang="en-US" sz="1200">
                <a:latin typeface="Arial" charset="0"/>
              </a:rPr>
              <a:pPr algn="r"/>
              <a:t>60</a:t>
            </a:fld>
            <a:endParaRPr lang="en-US" sz="1200">
              <a:latin typeface="Arial" charset="0"/>
            </a:endParaRPr>
          </a:p>
        </p:txBody>
      </p:sp>
      <p:sp>
        <p:nvSpPr>
          <p:cNvPr id="12595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313" tIns="46658" rIns="93313" bIns="4665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25958" name="Slide Number Placeholder 3"/>
          <p:cNvSpPr txBox="1">
            <a:spLocks noGrp="1"/>
          </p:cNvSpPr>
          <p:nvPr/>
        </p:nvSpPr>
        <p:spPr bwMode="auto">
          <a:xfrm>
            <a:off x="3978132" y="8989397"/>
            <a:ext cx="3043343" cy="4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13" tIns="46658" rIns="93313" bIns="46658" anchor="b"/>
          <a:lstStyle>
            <a:lvl1pPr defTabSz="93186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E4A30597-3142-48AD-8733-B816EA3BB45F}" type="slidenum">
              <a:rPr lang="en-US" sz="1200"/>
              <a:pPr algn="r"/>
              <a:t>60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8311283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CA37-B3D3-4D0D-8A2B-1C633EDD525F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19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93E-E2A8-4484-9CEC-725B6CADC4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2800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CA37-B3D3-4D0D-8A2B-1C633EDD525F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5105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86F27-FF6C-441C-8AC6-3087BEAE3319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6847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6401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33019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9637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6256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A7F206-07F5-4437-BDA5-67AF593A561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en-US">
              <a:cs typeface="Arial" charset="0"/>
            </a:endParaRPr>
          </a:p>
        </p:txBody>
      </p:sp>
      <p:sp>
        <p:nvSpPr>
          <p:cNvPr id="126979" name="Rectangle 7"/>
          <p:cNvSpPr txBox="1">
            <a:spLocks noGrp="1" noChangeArrowheads="1"/>
          </p:cNvSpPr>
          <p:nvPr/>
        </p:nvSpPr>
        <p:spPr bwMode="auto">
          <a:xfrm>
            <a:off x="3978132" y="8989397"/>
            <a:ext cx="3043343" cy="4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19" tIns="46660" rIns="93319" bIns="46660" anchor="b"/>
          <a:lstStyle>
            <a:lvl1pPr defTabSz="93186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1F4E358D-05BB-46FC-A341-A87EC3CCCCC1}" type="slidenum">
              <a:rPr lang="en-US" sz="1200">
                <a:latin typeface="Arial" charset="0"/>
              </a:rPr>
              <a:pPr algn="r"/>
              <a:t>64</a:t>
            </a:fld>
            <a:endParaRPr lang="en-US" sz="1200">
              <a:latin typeface="Arial" charset="0"/>
            </a:endParaRPr>
          </a:p>
        </p:txBody>
      </p:sp>
      <p:sp>
        <p:nvSpPr>
          <p:cNvPr id="1269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8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4" y="4495520"/>
            <a:ext cx="5150273" cy="4258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98910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CA37-B3D3-4D0D-8A2B-1C633EDD525F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4023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CA37-B3D3-4D0D-8A2B-1C633EDD525F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4277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6401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33019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9637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6256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86BB51-EA8D-4A24-B180-61CECBD685B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67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68306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93E-E2A8-4484-9CEC-725B6CADC407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3648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93E-E2A8-4484-9CEC-725B6CADC407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9680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93E-E2A8-4484-9CEC-725B6CADC407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2334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93E-E2A8-4484-9CEC-725B6CADC407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686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93E-E2A8-4484-9CEC-725B6CADC4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7046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CA37-B3D3-4D0D-8A2B-1C633EDD525F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2057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3237">
              <a:spcBef>
                <a:spcPct val="0"/>
              </a:spcBef>
              <a:defRPr/>
            </a:pPr>
            <a:endParaRPr lang="en-US" dirty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6401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33019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9637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6256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9C824A-96E0-4298-9651-8438E1D8D47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75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98967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6401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33019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9637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6256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98839-EB03-44AB-9AF3-1CE7B295439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76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8310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6401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33019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9637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6256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54B99C-4B92-4E50-9987-CE6F34DB0E8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77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70921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6401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33019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9637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6256" indent="-233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35BB0A-891B-4D1B-A0E6-EAD5ADF46D1C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78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36184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86F27-FF6C-441C-8AC6-3087BEAE3319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6250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86F27-FF6C-441C-8AC6-3087BEAE3319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4174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CA37-B3D3-4D0D-8A2B-1C633EDD525F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8144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CA37-B3D3-4D0D-8A2B-1C633EDD525F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68849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CA37-B3D3-4D0D-8A2B-1C633EDD525F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59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93E-E2A8-4484-9CEC-725B6CADC4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9868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93E-E2A8-4484-9CEC-725B6CADC407}" type="slidenum">
              <a:rPr lang="en-US" smtClean="0">
                <a:solidFill>
                  <a:prstClr val="black"/>
                </a:solidFill>
              </a:rPr>
              <a:pPr/>
              <a:t>84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41684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86F27-FF6C-441C-8AC6-3087BEAE3319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995098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8213" indent="-29162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6482" indent="-233296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3073" indent="-233296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9667" indent="-233296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6259" indent="-2332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32851" indent="-2332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9445" indent="-2332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6036" indent="-2332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07698C0-5A8E-8B44-8677-FBB5A9DE458A}" type="slidenum">
              <a:rPr lang="en-US">
                <a:latin typeface="Calibri" charset="0"/>
              </a:rPr>
              <a:pPr eaLnBrk="1" hangingPunct="1"/>
              <a:t>86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35488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8213" indent="-29162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6482" indent="-23329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3073" indent="-23329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9667" indent="-23329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6259" indent="-2332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32851" indent="-2332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9445" indent="-2332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6036" indent="-2332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17CD5D4-53B9-F745-A9A9-1061D6432F6F}" type="slidenum">
              <a:rPr lang="en-US" sz="1200">
                <a:latin typeface="Calibri" charset="0"/>
              </a:rPr>
              <a:pPr eaLnBrk="1" hangingPunct="1"/>
              <a:t>87</a:t>
            </a:fld>
            <a:endParaRPr lang="en-US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60759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CA37-B3D3-4D0D-8A2B-1C633EDD525F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79288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287442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8213" indent="-29162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6482" indent="-23329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3073" indent="-23329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9667" indent="-23329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6259" indent="-2332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32851" indent="-2332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9445" indent="-2332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6036" indent="-2332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B6D9AD7-21F6-0146-A939-640280BC9C80}" type="slidenum">
              <a:rPr lang="en-US" sz="1200">
                <a:latin typeface="Calibri" charset="0"/>
              </a:rPr>
              <a:pPr eaLnBrk="1" hangingPunct="1"/>
              <a:t>90</a:t>
            </a:fld>
            <a:endParaRPr lang="en-US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7611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8213" indent="-29162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6482" indent="-23329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3073" indent="-23329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9667" indent="-23329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6259" indent="-2332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32851" indent="-2332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9445" indent="-2332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6036" indent="-2332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FAEFF0A-2F24-344A-AB22-1BA28C7AFB7B}" type="slidenum">
              <a:rPr lang="en-US" sz="1200">
                <a:latin typeface="Calibri" charset="0"/>
              </a:rPr>
              <a:pPr eaLnBrk="1" hangingPunct="1"/>
              <a:t>91</a:t>
            </a:fld>
            <a:endParaRPr lang="en-US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781497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8213" indent="-29162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6482" indent="-233296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3073" indent="-233296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9667" indent="-233296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6259" indent="-2332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32851" indent="-2332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9445" indent="-2332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6036" indent="-2332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701C78F-295B-4042-B96F-8373864F90CB}" type="slidenum">
              <a:rPr lang="en-US">
                <a:latin typeface="Calibri" charset="0"/>
              </a:rPr>
              <a:pPr eaLnBrk="1" hangingPunct="1"/>
              <a:t>92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69536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86F27-FF6C-441C-8AC6-3087BEAE3319}" type="slidenum">
              <a:rPr lang="en-US" smtClean="0"/>
              <a:pPr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567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93E-E2A8-4484-9CEC-725B6CADC4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80109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93E-E2A8-4484-9CEC-725B6CADC407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96179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2293E-E2A8-4484-9CEC-725B6CADC407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2762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86F27-FF6C-441C-8AC6-3087BEAE3319}" type="slidenum">
              <a:rPr lang="en-US" smtClean="0">
                <a:solidFill>
                  <a:prstClr val="black"/>
                </a:solidFill>
              </a:rPr>
              <a:pPr/>
              <a:t>102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035373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56421-EDD3-4700-9AC1-49D5ED2AFB61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45931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56421-EDD3-4700-9AC1-49D5ED2AFB61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18513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56421-EDD3-4700-9AC1-49D5ED2AFB61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939097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56421-EDD3-4700-9AC1-49D5ED2AFB61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78504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93E-E2A8-4484-9CEC-725B6CADC407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331227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93E-E2A8-4484-9CEC-725B6CADC407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96805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93E-E2A8-4484-9CEC-725B6CADC407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52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67" y="5514102"/>
            <a:ext cx="7772400" cy="646331"/>
          </a:xfrm>
        </p:spPr>
        <p:txBody>
          <a:bodyPr lIns="0" tIns="0" rIns="0" bIns="0" anchor="b" anchorCtr="0">
            <a:spAutoFit/>
          </a:bodyPr>
          <a:lstStyle>
            <a:lvl1pPr algn="l">
              <a:defRPr sz="4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67" y="6279478"/>
            <a:ext cx="6400800" cy="430887"/>
          </a:xfrm>
        </p:spPr>
        <p:txBody>
          <a:bodyPr lIns="0" tIns="0" rIns="0" bIns="0" anchor="t" anchorCtr="0">
            <a:sp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ODE_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07267" y="6186917"/>
            <a:ext cx="2012050" cy="369560"/>
          </a:xfrm>
          <a:prstGeom prst="rect">
            <a:avLst/>
          </a:prstGeom>
        </p:spPr>
      </p:pic>
      <p:pic>
        <p:nvPicPr>
          <p:cNvPr id="8" name="Picture 7" descr="PhotoOption3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6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11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67" y="5514102"/>
            <a:ext cx="7772400" cy="646331"/>
          </a:xfrm>
        </p:spPr>
        <p:txBody>
          <a:bodyPr lIns="0" tIns="0" rIns="0" bIns="0" anchor="b" anchorCtr="0">
            <a:spAutoFit/>
          </a:bodyPr>
          <a:lstStyle>
            <a:lvl1pPr algn="l">
              <a:defRPr sz="4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67" y="6279478"/>
            <a:ext cx="6400800" cy="430887"/>
          </a:xfrm>
        </p:spPr>
        <p:txBody>
          <a:bodyPr lIns="0" tIns="0" rIns="0" bIns="0" anchor="t" anchorCtr="0">
            <a:sp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ODE_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07267" y="6186917"/>
            <a:ext cx="2012050" cy="369560"/>
          </a:xfrm>
          <a:prstGeom prst="rect">
            <a:avLst/>
          </a:prstGeom>
        </p:spPr>
      </p:pic>
      <p:pic>
        <p:nvPicPr>
          <p:cNvPr id="8" name="Picture 7" descr="PhotoOption3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6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0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46331"/>
          </a:xfrm>
        </p:spPr>
        <p:txBody>
          <a:bodyPr>
            <a:spAutoFit/>
          </a:bodyPr>
          <a:lstStyle>
            <a:lvl1pPr>
              <a:defRPr sz="4200"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0158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FOOTER-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78160"/>
            <a:ext cx="9144000" cy="4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73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00"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584016"/>
            <a:ext cx="8229600" cy="376481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FOOTER-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78160"/>
            <a:ext cx="9144000" cy="4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45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Shape 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378160"/>
            <a:ext cx="9143999" cy="4876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0575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46331"/>
          </a:xfrm>
        </p:spPr>
        <p:txBody>
          <a:bodyPr>
            <a:spAutoFit/>
          </a:bodyPr>
          <a:lstStyle>
            <a:lvl1pPr>
              <a:defRPr sz="4200"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7644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FOOTER-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78160"/>
            <a:ext cx="9144000" cy="4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51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OTER-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78160"/>
            <a:ext cx="9144000" cy="4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70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" name="Picture 9" descr="FOOTER-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78160"/>
            <a:ext cx="9144000" cy="4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97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 descr="FOOTER-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78160"/>
            <a:ext cx="9144000" cy="4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19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00" b="1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4016"/>
            <a:ext cx="8229600" cy="376481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FOOTER-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78160"/>
            <a:ext cx="9144000" cy="4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35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00"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584016"/>
            <a:ext cx="8229600" cy="376481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FOOTER-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78160"/>
            <a:ext cx="9144000" cy="4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223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hotoOption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67" y="5514102"/>
            <a:ext cx="7772400" cy="646331"/>
          </a:xfrm>
        </p:spPr>
        <p:txBody>
          <a:bodyPr anchor="b">
            <a:spAutoFit/>
          </a:bodyPr>
          <a:lstStyle>
            <a:lvl1pPr algn="l">
              <a:defRPr sz="4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67" y="6279478"/>
            <a:ext cx="6400800" cy="430887"/>
          </a:xfrm>
        </p:spPr>
        <p:txBody>
          <a:bodyPr>
            <a:sp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663" y="6118513"/>
            <a:ext cx="3252924" cy="43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13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OTER-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78160"/>
            <a:ext cx="9144000" cy="4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6686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18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9036"/>
            <a:ext cx="82296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217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200" b="1" kern="1200">
          <a:solidFill>
            <a:srgbClr val="C00000"/>
          </a:solidFill>
          <a:latin typeface="Arial"/>
          <a:ea typeface="+mj-ea"/>
          <a:cs typeface="Arial"/>
        </a:defRPr>
      </a:lvl1pPr>
    </p:titleStyle>
    <p:bodyStyle>
      <a:lvl1pPr marL="227013" indent="-227013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571500" indent="-225425" algn="l" defTabSz="45720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Arial"/>
          <a:ea typeface="+mn-ea"/>
          <a:cs typeface="Arial"/>
        </a:defRPr>
      </a:lvl2pPr>
      <a:lvl3pPr marL="1025525" indent="-2286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3pPr>
      <a:lvl4pPr marL="1490663" indent="-228600" algn="l" defTabSz="45720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Arial"/>
          <a:ea typeface="+mn-ea"/>
          <a:cs typeface="Arial"/>
        </a:defRPr>
      </a:lvl4pPr>
      <a:lvl5pPr marL="1947863" indent="-228600" algn="l" defTabSz="457200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734249C-5F22-C54C-B81C-201990224E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8F714B2-5384-9249-9107-E5D80B5473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44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2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18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9036"/>
            <a:ext cx="82296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7768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200" b="1" kern="1200">
          <a:solidFill>
            <a:srgbClr val="C00000"/>
          </a:solidFill>
          <a:latin typeface="Arial"/>
          <a:ea typeface="+mj-ea"/>
          <a:cs typeface="Arial"/>
        </a:defRPr>
      </a:lvl1pPr>
    </p:titleStyle>
    <p:bodyStyle>
      <a:lvl1pPr marL="227013" indent="-227013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571500" indent="-225425" algn="l" defTabSz="45720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Arial"/>
          <a:ea typeface="+mn-ea"/>
          <a:cs typeface="Arial"/>
        </a:defRPr>
      </a:lvl2pPr>
      <a:lvl3pPr marL="1025525" indent="-2286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3pPr>
      <a:lvl4pPr marL="1490663" indent="-228600" algn="l" defTabSz="45720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Arial"/>
          <a:ea typeface="+mn-ea"/>
          <a:cs typeface="Arial"/>
        </a:defRPr>
      </a:lvl4pPr>
      <a:lvl5pPr marL="1947863" indent="-228600" algn="l" defTabSz="457200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hool-connect.net/?gclid=CL6k9eKBrbcCFYtDMgod6goABw" TargetMode="External"/><Relationship Id="rId3" Type="http://schemas.openxmlformats.org/officeDocument/2006/relationships/hyperlink" Target="http://www.cfchildren.org/" TargetMode="External"/><Relationship Id="rId7" Type="http://schemas.openxmlformats.org/officeDocument/2006/relationships/hyperlink" Target="http://nichcy.org/wp-content/uploads/docs/eesocialskills.pdf" TargetMode="Externa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toughkid.com/series.html" TargetMode="External"/><Relationship Id="rId5" Type="http://schemas.openxmlformats.org/officeDocument/2006/relationships/hyperlink" Target="http://www.therapeuticresources.com/21281text.html" TargetMode="External"/><Relationship Id="rId4" Type="http://schemas.openxmlformats.org/officeDocument/2006/relationships/hyperlink" Target="https://www.researchpress.com/books/846/thinking-feeling-behaving" TargetMode="External"/><Relationship Id="rId9" Type="http://schemas.openxmlformats.org/officeDocument/2006/relationships/hyperlink" Target="http://www.skillstreaming.com/" TargetMode="Externa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dsmatter.edu.au/primary/programs/passport-program" TargetMode="External"/><Relationship Id="rId2" Type="http://schemas.openxmlformats.org/officeDocument/2006/relationships/hyperlink" Target="http://www.soprislearning.com/school-climate/stop-think-social-skills-progra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ggressionreplacementtraining.com/" TargetMode="External"/><Relationship Id="rId5" Type="http://schemas.openxmlformats.org/officeDocument/2006/relationships/hyperlink" Target="http://smhp.psych.ucla.edu/qf/behaviorprob_qt/buildingonbest.pdf" TargetMode="External"/><Relationship Id="rId4" Type="http://schemas.openxmlformats.org/officeDocument/2006/relationships/hyperlink" Target="http://www.californiahealthykids.org/product/S90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district158.haikulearning.com/asharkey/pbis/cms_page/view/3581026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_-AFbDLn9c" TargetMode="Externa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://ici.umn.edu/checkandconnect" TargetMode="External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http://educationnorthwest.org/sites/default/files/building-effective-peer-mentoring-programs-intro-guide.pdf" TargetMode="External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986" y="5241984"/>
            <a:ext cx="7772400" cy="1477328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PBIS Tier II 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Establishing a System of </a:t>
            </a:r>
            <a:b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Targeted Behavioral Support </a:t>
            </a:r>
          </a:p>
        </p:txBody>
      </p:sp>
    </p:spTree>
    <p:extLst>
      <p:ext uri="{BB962C8B-B14F-4D97-AF65-F5344CB8AC3E}">
        <p14:creationId xmlns:p14="http://schemas.microsoft.com/office/powerpoint/2010/main" val="339346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92662"/>
          </a:xfrm>
        </p:spPr>
        <p:txBody>
          <a:bodyPr/>
          <a:lstStyle/>
          <a:p>
            <a:r>
              <a:rPr lang="en-US" dirty="0"/>
              <a:t>Interventions for students who are: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“At-risk” </a:t>
            </a:r>
          </a:p>
          <a:p>
            <a:r>
              <a:rPr lang="en-US" dirty="0"/>
              <a:t>Struggling with expectations </a:t>
            </a:r>
          </a:p>
          <a:p>
            <a:r>
              <a:rPr lang="en-US" dirty="0"/>
              <a:t>Exhibiting problem behaviors across multiple settings</a:t>
            </a:r>
          </a:p>
          <a:p>
            <a:r>
              <a:rPr lang="en-US" dirty="0"/>
              <a:t>In need of re-teaching of specific skills and/or expectations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29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414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Alternatives to Suspension</a:t>
            </a:r>
          </a:p>
          <a:p>
            <a:pPr marL="0" indent="0">
              <a:buNone/>
            </a:pPr>
            <a:r>
              <a:rPr lang="en-US" dirty="0"/>
              <a:t>Restitution, social restitution (making amends), think sheets, time-out (criteria/ procedures should be clearly defined), buddy room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89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414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Simple Behavior Plan-function based</a:t>
            </a:r>
          </a:p>
          <a:p>
            <a:pPr marL="0" indent="0">
              <a:buNone/>
            </a:pPr>
            <a:r>
              <a:rPr lang="en-US" dirty="0"/>
              <a:t>May be developed by student and teacher involving a single intervention or change to a student’s program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96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A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382000" cy="19812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Develop Data Decision Rules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for Student Response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to Intervention</a:t>
            </a:r>
          </a:p>
        </p:txBody>
      </p:sp>
    </p:spTree>
    <p:extLst>
      <p:ext uri="{BB962C8B-B14F-4D97-AF65-F5344CB8AC3E}">
        <p14:creationId xmlns:p14="http://schemas.microsoft.com/office/powerpoint/2010/main" val="233039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1447800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Monitor Student Progress and Evaluate Process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905000"/>
            <a:ext cx="8065698" cy="40871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Original data sources that lead to student identification</a:t>
            </a:r>
          </a:p>
          <a:p>
            <a:pPr marL="716756" lvl="1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ODR</a:t>
            </a:r>
          </a:p>
          <a:p>
            <a:pPr marL="716756" lvl="1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Attendance</a:t>
            </a:r>
          </a:p>
          <a:p>
            <a:pPr marL="716756" lvl="1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Academics</a:t>
            </a:r>
          </a:p>
          <a:p>
            <a:pPr marL="716756" lvl="1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“time out of class”</a:t>
            </a:r>
          </a:p>
          <a:p>
            <a:pPr marL="716756" lvl="1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Teacher observation</a:t>
            </a:r>
          </a:p>
        </p:txBody>
      </p:sp>
    </p:spTree>
    <p:extLst>
      <p:ext uri="{BB962C8B-B14F-4D97-AF65-F5344CB8AC3E}">
        <p14:creationId xmlns:p14="http://schemas.microsoft.com/office/powerpoint/2010/main" val="60479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799" cy="649848"/>
          </a:xfrm>
        </p:spPr>
        <p:txBody>
          <a:bodyPr/>
          <a:lstStyle/>
          <a:p>
            <a:r>
              <a:rPr lang="en-US" dirty="0"/>
              <a:t>Monitor Frequency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5804" t="14622" r="19565" b="15313"/>
          <a:stretch/>
        </p:blipFill>
        <p:spPr>
          <a:xfrm>
            <a:off x="166007" y="878448"/>
            <a:ext cx="8939893" cy="544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8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484748"/>
          </a:xfrm>
        </p:spPr>
        <p:txBody>
          <a:bodyPr/>
          <a:lstStyle/>
          <a:p>
            <a:r>
              <a:rPr lang="en-US" dirty="0"/>
              <a:t>Monitor Duration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1008" t="8705" r="31970" b="6473"/>
          <a:stretch/>
        </p:blipFill>
        <p:spPr>
          <a:xfrm>
            <a:off x="858963" y="1675206"/>
            <a:ext cx="3034747" cy="39091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1259" t="9598" r="32472" b="8482"/>
          <a:stretch/>
        </p:blipFill>
        <p:spPr>
          <a:xfrm>
            <a:off x="4841443" y="1675207"/>
            <a:ext cx="2873807" cy="364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87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3-19 at 1.43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44" y="1371600"/>
            <a:ext cx="9085202" cy="350701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 Intensity</a:t>
            </a:r>
          </a:p>
        </p:txBody>
      </p:sp>
    </p:spTree>
    <p:extLst>
      <p:ext uri="{BB962C8B-B14F-4D97-AF65-F5344CB8AC3E}">
        <p14:creationId xmlns:p14="http://schemas.microsoft.com/office/powerpoint/2010/main" val="276641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936"/>
            <a:ext cx="8229600" cy="1292662"/>
          </a:xfrm>
        </p:spPr>
        <p:txBody>
          <a:bodyPr/>
          <a:lstStyle/>
          <a:p>
            <a:r>
              <a:rPr lang="en-US" dirty="0"/>
              <a:t>Screening / Progress </a:t>
            </a:r>
            <a:br>
              <a:rPr lang="en-US" dirty="0"/>
            </a:br>
            <a:r>
              <a:rPr lang="en-US" dirty="0"/>
              <a:t>Monitoring Tools</a:t>
            </a:r>
          </a:p>
        </p:txBody>
      </p:sp>
      <p:pic>
        <p:nvPicPr>
          <p:cNvPr id="4" name="Picture 2" descr="http://images.pearsonclinical.com/images/Assets/SSRS/ssrs_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749862"/>
            <a:ext cx="2750902" cy="213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" y="3886200"/>
            <a:ext cx="274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Social Skills Improvement System (SSRS Gresham &amp; Elliot)</a:t>
            </a:r>
          </a:p>
        </p:txBody>
      </p:sp>
      <p:pic>
        <p:nvPicPr>
          <p:cNvPr id="8" name="Picture 4" descr="https://pacificnwpublish.com/product_images/i/117/SSBD-cover-3__97780_zoo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84808"/>
            <a:ext cx="1752600" cy="224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777155" y="1994216"/>
            <a:ext cx="19706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Trends: Systematic Screening for Behavior Disorders, 2</a:t>
            </a:r>
            <a:r>
              <a:rPr lang="en-US" baseline="30000" dirty="0"/>
              <a:t>nd</a:t>
            </a:r>
            <a:r>
              <a:rPr lang="en-US" dirty="0"/>
              <a:t> Edition (SSBD) K-6</a:t>
            </a:r>
          </a:p>
        </p:txBody>
      </p:sp>
      <p:pic>
        <p:nvPicPr>
          <p:cNvPr id="10" name="Picture 10" descr="http://www.pearsonassess.ca/content/dam/ani/clinicalassessments/ca/programs/large/basc-2-bes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645" y="1781283"/>
            <a:ext cx="1943883" cy="210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316717" y="4038600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BASC™-2 Behavioral and Emotional Screening System</a:t>
            </a:r>
          </a:p>
        </p:txBody>
      </p:sp>
    </p:spTree>
    <p:extLst>
      <p:ext uri="{BB962C8B-B14F-4D97-AF65-F5344CB8AC3E}">
        <p14:creationId xmlns:p14="http://schemas.microsoft.com/office/powerpoint/2010/main" val="364020370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58" y="274174"/>
            <a:ext cx="8229600" cy="1292662"/>
          </a:xfrm>
        </p:spPr>
        <p:txBody>
          <a:bodyPr/>
          <a:lstStyle/>
          <a:p>
            <a:r>
              <a:rPr lang="en-US" dirty="0"/>
              <a:t>Screening / Progress </a:t>
            </a:r>
            <a:br>
              <a:rPr lang="en-US" dirty="0"/>
            </a:br>
            <a:r>
              <a:rPr lang="en-US" dirty="0"/>
              <a:t>Monitoring Tools</a:t>
            </a:r>
          </a:p>
        </p:txBody>
      </p:sp>
      <p:pic>
        <p:nvPicPr>
          <p:cNvPr id="4" name="Picture 12" descr="http://store.aseba.org/images/2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31293"/>
            <a:ext cx="2133600" cy="276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2084962"/>
            <a:ext cx="23058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Child Behavior Checklist (CBCL)</a:t>
            </a:r>
          </a:p>
        </p:txBody>
      </p:sp>
      <p:pic>
        <p:nvPicPr>
          <p:cNvPr id="6" name="Picture 18" descr="http://i.ytimg.com/vi/F1NdSBJpEhg/hqdefaul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4" t="21269" r="32072" b="20474"/>
          <a:stretch/>
        </p:blipFill>
        <p:spPr bwMode="auto">
          <a:xfrm>
            <a:off x="3001871" y="1770272"/>
            <a:ext cx="220980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45226" y="4570405"/>
            <a:ext cx="21899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Ages &amp; Stages Social Emotional (ASQ-SE</a:t>
            </a:r>
          </a:p>
        </p:txBody>
      </p:sp>
      <p:pic>
        <p:nvPicPr>
          <p:cNvPr id="8" name="Picture 22" descr="http://www.frontiersin.org/files/Articles/81181/fpsyg-05-00487-HTML/image_m/fpsyg-05-00487-t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422" y="3279604"/>
            <a:ext cx="3253378" cy="183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791200" y="2269628"/>
            <a:ext cx="27592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Minnesota Preschool Affect Checklist Revised /Shortened</a:t>
            </a:r>
          </a:p>
        </p:txBody>
      </p:sp>
    </p:spTree>
    <p:extLst>
      <p:ext uri="{BB962C8B-B14F-4D97-AF65-F5344CB8AC3E}">
        <p14:creationId xmlns:p14="http://schemas.microsoft.com/office/powerpoint/2010/main" val="234011167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1126839"/>
            <a:ext cx="8534400" cy="447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endParaRPr lang="en-US" sz="506" dirty="0">
              <a:solidFill>
                <a:srgbClr val="000000"/>
              </a:solidFill>
            </a:endParaRPr>
          </a:p>
          <a:p>
            <a:pPr defTabSz="342900"/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900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indicators are in place? Not in place? </a:t>
            </a:r>
          </a:p>
          <a:p>
            <a:pPr defTabSz="342900"/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900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factors contribute to your school or district’s existing implementation efforts for Tier 1, universal prevention systems? </a:t>
            </a:r>
          </a:p>
          <a:p>
            <a:pPr defTabSz="342900"/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900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need to consider participation in other phases of SW-PBIS? </a:t>
            </a:r>
          </a:p>
        </p:txBody>
      </p:sp>
    </p:spTree>
    <p:extLst>
      <p:ext uri="{BB962C8B-B14F-4D97-AF65-F5344CB8AC3E}">
        <p14:creationId xmlns:p14="http://schemas.microsoft.com/office/powerpoint/2010/main" val="347952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46331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Tier II Interventions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1" y="1134308"/>
            <a:ext cx="8610599" cy="4639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endParaRPr lang="en-US" sz="750" dirty="0">
              <a:solidFill>
                <a:srgbClr val="000000"/>
              </a:solidFill>
            </a:endParaRPr>
          </a:p>
          <a:p>
            <a:pPr defTabSz="457200"/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  Interventions: 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defTabSz="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Targeted Environmental or Academic Interventions (Classroom) </a:t>
            </a:r>
          </a:p>
          <a:p>
            <a:pPr marL="457200" indent="-457200" defTabSz="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In/Check Out </a:t>
            </a:r>
          </a:p>
          <a:p>
            <a:pPr marL="457200" indent="-457200" defTabSz="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Group Social Skills </a:t>
            </a:r>
          </a:p>
          <a:p>
            <a:pPr marL="457200" indent="-457200" defTabSz="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Mentoring </a:t>
            </a:r>
          </a:p>
          <a:p>
            <a:pPr marL="457200" indent="-457200" defTabSz="457200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Brief Functional Behavioral Assessment may help identify a preferred intervention</a:t>
            </a:r>
          </a:p>
        </p:txBody>
      </p:sp>
    </p:spTree>
    <p:extLst>
      <p:ext uri="{BB962C8B-B14F-4D97-AF65-F5344CB8AC3E}">
        <p14:creationId xmlns:p14="http://schemas.microsoft.com/office/powerpoint/2010/main" val="137068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646331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Action Planning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0" y="1447800"/>
            <a:ext cx="7848600" cy="4118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endParaRPr lang="en-US" sz="563" dirty="0">
              <a:solidFill>
                <a:srgbClr val="000000"/>
              </a:solidFill>
            </a:endParaRPr>
          </a:p>
          <a:p>
            <a:pPr defTabSz="342900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the Tier II Readiness Checklist </a:t>
            </a:r>
          </a:p>
          <a:p>
            <a:pPr defTabSz="342900"/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900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Tier I and II of the Tiered Fidelity Inventory (TFI)</a:t>
            </a:r>
          </a:p>
          <a:p>
            <a:pPr defTabSz="342900"/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900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action plan steps according to identified needs </a:t>
            </a:r>
          </a:p>
          <a:p>
            <a:pPr defTabSz="342900"/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16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85900" y="1200151"/>
            <a:ext cx="6172200" cy="1223412"/>
          </a:xfrm>
        </p:spPr>
        <p:txBody>
          <a:bodyPr/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References </a:t>
            </a:r>
            <a:br>
              <a:rPr lang="en-US" sz="3300" dirty="0">
                <a:latin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1714501"/>
            <a:ext cx="84391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endParaRPr lang="en-US" sz="3200" dirty="0">
              <a:solidFill>
                <a:srgbClr val="000000"/>
              </a:solidFill>
            </a:endParaRPr>
          </a:p>
          <a:p>
            <a:pPr defTabSz="342900"/>
            <a:r>
              <a:rPr lang="en-US" sz="3200" dirty="0">
                <a:solidFill>
                  <a:prstClr val="black"/>
                </a:solidFill>
              </a:rPr>
              <a:t>Crone, D.A., Hawken, L. S. &amp; Horner, R. H. (2010). </a:t>
            </a:r>
            <a:r>
              <a:rPr lang="en-US" sz="3200" i="1" dirty="0">
                <a:solidFill>
                  <a:prstClr val="black"/>
                </a:solidFill>
              </a:rPr>
              <a:t>Responding to problem behavior in schools the behavior education program (2nd ed.)</a:t>
            </a:r>
            <a:r>
              <a:rPr lang="en-US" sz="3200" dirty="0">
                <a:solidFill>
                  <a:prstClr val="black"/>
                </a:solidFill>
              </a:rPr>
              <a:t>. New York: The Guilford Press. </a:t>
            </a:r>
          </a:p>
        </p:txBody>
      </p:sp>
    </p:spTree>
    <p:extLst>
      <p:ext uri="{BB962C8B-B14F-4D97-AF65-F5344CB8AC3E}">
        <p14:creationId xmlns:p14="http://schemas.microsoft.com/office/powerpoint/2010/main" val="133887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639216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427"/>
            <a:ext cx="8229600" cy="646331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education.ohio.gov</a:t>
            </a:r>
          </a:p>
        </p:txBody>
      </p:sp>
    </p:spTree>
    <p:extLst>
      <p:ext uri="{BB962C8B-B14F-4D97-AF65-F5344CB8AC3E}">
        <p14:creationId xmlns:p14="http://schemas.microsoft.com/office/powerpoint/2010/main" val="291652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A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57" y="1768644"/>
            <a:ext cx="8229600" cy="2031325"/>
          </a:xfrm>
        </p:spPr>
        <p:txBody>
          <a:bodyPr/>
          <a:lstStyle/>
          <a:p>
            <a:r>
              <a:rPr lang="en-US" sz="6600" dirty="0">
                <a:solidFill>
                  <a:schemeClr val="bg1"/>
                </a:solidFill>
              </a:rPr>
              <a:t>What does </a:t>
            </a:r>
            <a:br>
              <a:rPr lang="en-US" sz="6600" dirty="0">
                <a:solidFill>
                  <a:schemeClr val="bg1"/>
                </a:solidFill>
              </a:rPr>
            </a:br>
            <a:r>
              <a:rPr lang="en-US" sz="6600" dirty="0">
                <a:solidFill>
                  <a:schemeClr val="bg1"/>
                </a:solidFill>
              </a:rPr>
              <a:t>Tier II look like?</a:t>
            </a:r>
          </a:p>
        </p:txBody>
      </p:sp>
    </p:spTree>
    <p:extLst>
      <p:ext uri="{BB962C8B-B14F-4D97-AF65-F5344CB8AC3E}">
        <p14:creationId xmlns:p14="http://schemas.microsoft.com/office/powerpoint/2010/main" val="98668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8153400" cy="45720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Small groups of students with relatively homogenous behavior (skipping class, bus referrals) which may be specific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Students are expected to have a reasonable response to intervention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Tier II</a:t>
            </a:r>
          </a:p>
        </p:txBody>
      </p:sp>
    </p:spTree>
    <p:extLst>
      <p:ext uri="{BB962C8B-B14F-4D97-AF65-F5344CB8AC3E}">
        <p14:creationId xmlns:p14="http://schemas.microsoft.com/office/powerpoint/2010/main" val="120152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A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4062651"/>
          </a:xfrm>
        </p:spPr>
        <p:txBody>
          <a:bodyPr/>
          <a:lstStyle/>
          <a:p>
            <a:r>
              <a:rPr lang="en-US" sz="6600" dirty="0">
                <a:solidFill>
                  <a:schemeClr val="bg1"/>
                </a:solidFill>
              </a:rPr>
              <a:t>What Makes Something a Targeted Intervention?</a:t>
            </a:r>
          </a:p>
        </p:txBody>
      </p:sp>
    </p:spTree>
    <p:extLst>
      <p:ext uri="{BB962C8B-B14F-4D97-AF65-F5344CB8AC3E}">
        <p14:creationId xmlns:p14="http://schemas.microsoft.com/office/powerpoint/2010/main" val="186228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534400" cy="646331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Targeted Interventions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382000" cy="46482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Matches the school’s data determined needs.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Should be able to be implemented within 3-5 days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Staff trained in the intervention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Materials are on hand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Function-based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Data collected to monitor outcomes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Formal system exists for informing parents/family of progress</a:t>
            </a:r>
          </a:p>
        </p:txBody>
      </p:sp>
    </p:spTree>
    <p:extLst>
      <p:ext uri="{BB962C8B-B14F-4D97-AF65-F5344CB8AC3E}">
        <p14:creationId xmlns:p14="http://schemas.microsoft.com/office/powerpoint/2010/main" val="332257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69342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How are students selected </a:t>
            </a:r>
            <a:br>
              <a:rPr lang="en-US" b="1" dirty="0"/>
            </a:br>
            <a:r>
              <a:rPr lang="en-US" b="1" dirty="0"/>
              <a:t>for Tier II interventions?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r>
              <a:rPr lang="en-US" dirty="0"/>
              <a:t>Office referrals (ex: 3-5 major infractions)</a:t>
            </a:r>
          </a:p>
          <a:p>
            <a:r>
              <a:rPr lang="en-US" dirty="0"/>
              <a:t>Nominated by a staff or family to participate</a:t>
            </a:r>
          </a:p>
          <a:p>
            <a:endParaRPr lang="en-US" dirty="0"/>
          </a:p>
          <a:p>
            <a:r>
              <a:rPr lang="en-US" dirty="0"/>
              <a:t>ODRs might NOT be helpful identifying ALL students that need additional support……teachers and support staff may recommend a student based on      observation and knowledge of the student</a:t>
            </a:r>
          </a:p>
        </p:txBody>
      </p:sp>
    </p:spTree>
    <p:extLst>
      <p:ext uri="{BB962C8B-B14F-4D97-AF65-F5344CB8AC3E}">
        <p14:creationId xmlns:p14="http://schemas.microsoft.com/office/powerpoint/2010/main" val="289000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29"/>
          <p:cNvSpPr txBox="1">
            <a:spLocks noGrp="1"/>
          </p:cNvSpPr>
          <p:nvPr>
            <p:ph type="title"/>
          </p:nvPr>
        </p:nvSpPr>
        <p:spPr>
          <a:xfrm>
            <a:off x="152400" y="1371600"/>
            <a:ext cx="8915400" cy="8572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0000FF"/>
              </a:buClr>
              <a:buSzPts val="3600"/>
            </a:pPr>
            <a:r>
              <a:rPr lang="en-US">
                <a:solidFill>
                  <a:srgbClr val="0000FF"/>
                </a:solidFill>
              </a:rPr>
              <a:t>Tier 2 Data Decision Rules </a:t>
            </a:r>
            <a:br>
              <a:rPr lang="en-US">
                <a:solidFill>
                  <a:srgbClr val="0000FF"/>
                </a:solidFill>
              </a:rPr>
            </a:br>
            <a:r>
              <a:rPr lang="en-US" sz="2300" i="1">
                <a:solidFill>
                  <a:srgbClr val="0000FF"/>
                </a:solidFill>
              </a:rPr>
              <a:t>Consider Multiple Sources of Data (Behavior &amp; Academic)</a:t>
            </a:r>
            <a:br>
              <a:rPr lang="en-US" sz="2400">
                <a:solidFill>
                  <a:srgbClr val="0000FF"/>
                </a:solidFill>
              </a:rPr>
            </a:br>
            <a:endParaRPr sz="2400">
              <a:solidFill>
                <a:srgbClr val="0000FF"/>
              </a:solidFill>
            </a:endParaRPr>
          </a:p>
        </p:txBody>
      </p:sp>
      <p:sp>
        <p:nvSpPr>
          <p:cNvPr id="517" name="Google Shape;517;p29"/>
          <p:cNvSpPr txBox="1">
            <a:spLocks noGrp="1"/>
          </p:cNvSpPr>
          <p:nvPr>
            <p:ph type="body" idx="1"/>
          </p:nvPr>
        </p:nvSpPr>
        <p:spPr>
          <a:xfrm>
            <a:off x="190500" y="2286000"/>
            <a:ext cx="87630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spcBef>
                <a:spcPts val="0"/>
              </a:spcBef>
              <a:buClr>
                <a:schemeClr val="dk1"/>
              </a:buClr>
              <a:buSzPts val="1700"/>
            </a:pPr>
            <a:r>
              <a:rPr lang="en-US" sz="1700">
                <a:ea typeface="Arial"/>
                <a:sym typeface="Arial"/>
              </a:rPr>
              <a:t>Office Discipline Referrals (ODR”s) (ie: Student has ___ODR’s)</a:t>
            </a:r>
            <a:endParaRPr/>
          </a:p>
          <a:p>
            <a:pPr marL="342900" indent="-342900">
              <a:spcBef>
                <a:spcPts val="400"/>
              </a:spcBef>
              <a:buClr>
                <a:schemeClr val="dk1"/>
              </a:buClr>
              <a:buSzPts val="1700"/>
            </a:pPr>
            <a:r>
              <a:rPr lang="en-US" sz="1700">
                <a:ea typeface="Arial"/>
                <a:sym typeface="Arial"/>
              </a:rPr>
              <a:t>Minor Classroom Reports (ie: Student has ___ consecutive minor reports)</a:t>
            </a:r>
            <a:endParaRPr sz="1700">
              <a:ea typeface="Arial"/>
              <a:sym typeface="Arial"/>
            </a:endParaRPr>
          </a:p>
          <a:p>
            <a:pPr marL="342900" indent="-342900">
              <a:spcBef>
                <a:spcPts val="400"/>
              </a:spcBef>
              <a:buClr>
                <a:schemeClr val="dk1"/>
              </a:buClr>
              <a:buSzPts val="1700"/>
            </a:pPr>
            <a:r>
              <a:rPr lang="en-US" sz="1700">
                <a:ea typeface="Arial"/>
                <a:sym typeface="Arial"/>
              </a:rPr>
              <a:t>Attendance (ie: Student misses more than ___days)</a:t>
            </a:r>
            <a:endParaRPr sz="1700">
              <a:ea typeface="Arial"/>
              <a:sym typeface="Arial"/>
            </a:endParaRPr>
          </a:p>
          <a:p>
            <a:pPr marL="342900" indent="-342900">
              <a:spcBef>
                <a:spcPts val="400"/>
              </a:spcBef>
              <a:buClr>
                <a:schemeClr val="dk1"/>
              </a:buClr>
              <a:buSzPts val="1700"/>
            </a:pPr>
            <a:r>
              <a:rPr lang="en-US" sz="1700">
                <a:ea typeface="Arial"/>
                <a:sym typeface="Arial"/>
              </a:rPr>
              <a:t>Academic progress /progress</a:t>
            </a:r>
            <a:endParaRPr/>
          </a:p>
          <a:p>
            <a:pPr marL="342900" indent="-342900">
              <a:spcBef>
                <a:spcPts val="400"/>
              </a:spcBef>
              <a:buClr>
                <a:schemeClr val="dk1"/>
              </a:buClr>
              <a:buSzPts val="1700"/>
            </a:pPr>
            <a:r>
              <a:rPr lang="en-US" sz="1700"/>
              <a:t>Incomplete classwork/homework</a:t>
            </a:r>
            <a:endParaRPr sz="1700">
              <a:ea typeface="Arial"/>
              <a:sym typeface="Arial"/>
            </a:endParaRPr>
          </a:p>
          <a:p>
            <a:pPr marL="342900" indent="-342900">
              <a:spcBef>
                <a:spcPts val="400"/>
              </a:spcBef>
              <a:buClr>
                <a:schemeClr val="dk1"/>
              </a:buClr>
              <a:buSzPts val="1700"/>
            </a:pPr>
            <a:r>
              <a:rPr lang="en-US" sz="1700">
                <a:ea typeface="Arial"/>
                <a:sym typeface="Arial"/>
              </a:rPr>
              <a:t>Time out of instruction (ie: </a:t>
            </a:r>
            <a:r>
              <a:rPr lang="en-US" sz="1700"/>
              <a:t>Student experiences more than</a:t>
            </a:r>
            <a:r>
              <a:rPr lang="en-US" sz="1700">
                <a:solidFill>
                  <a:schemeClr val="dk2"/>
                </a:solidFill>
              </a:rPr>
              <a:t> __ </a:t>
            </a:r>
            <a:r>
              <a:rPr lang="en-US" sz="1700"/>
              <a:t>minutes out of instruction) </a:t>
            </a:r>
            <a:endParaRPr sz="1700">
              <a:ea typeface="Arial"/>
              <a:sym typeface="Arial"/>
            </a:endParaRPr>
          </a:p>
          <a:p>
            <a:pPr marL="342900" indent="-342900">
              <a:spcBef>
                <a:spcPts val="400"/>
              </a:spcBef>
              <a:buClr>
                <a:schemeClr val="dk1"/>
              </a:buClr>
              <a:buSzPts val="1700"/>
            </a:pPr>
            <a:r>
              <a:rPr lang="en-US" sz="1700">
                <a:ea typeface="Arial"/>
                <a:sym typeface="Arial"/>
              </a:rPr>
              <a:t>Social-Emotional Learning (ie: internalizing behaviors) such as: frequent requests/visits to clinic, counselor, administrator, etc.</a:t>
            </a:r>
            <a:endParaRPr sz="1700">
              <a:ea typeface="Arial"/>
              <a:sym typeface="Arial"/>
            </a:endParaRPr>
          </a:p>
          <a:p>
            <a:pPr marL="342900" indent="-342900">
              <a:spcBef>
                <a:spcPts val="400"/>
              </a:spcBef>
              <a:buClr>
                <a:schemeClr val="dk1"/>
              </a:buClr>
              <a:buSzPts val="1700"/>
            </a:pPr>
            <a:r>
              <a:rPr lang="en-US" sz="1700">
                <a:ea typeface="Arial"/>
                <a:sym typeface="Arial"/>
              </a:rPr>
              <a:t>Screening tools</a:t>
            </a:r>
            <a:endParaRPr/>
          </a:p>
          <a:p>
            <a:pPr marL="342900" indent="-342900">
              <a:spcBef>
                <a:spcPts val="400"/>
              </a:spcBef>
              <a:buClr>
                <a:schemeClr val="dk1"/>
              </a:buClr>
              <a:buSzPts val="1700"/>
            </a:pPr>
            <a:r>
              <a:rPr lang="en-US" sz="1700">
                <a:ea typeface="Arial"/>
                <a:sym typeface="Arial"/>
              </a:rPr>
              <a:t>Teacher/staff/family/student nominations</a:t>
            </a:r>
            <a:endParaRPr/>
          </a:p>
          <a:p>
            <a:pPr marL="174625" indent="-60325">
              <a:spcBef>
                <a:spcPts val="0"/>
              </a:spcBef>
              <a:buClr>
                <a:schemeClr val="dk1"/>
              </a:buClr>
              <a:buSzPts val="1800"/>
              <a:buNone/>
            </a:pPr>
            <a:endParaRPr sz="1800">
              <a:ea typeface="Arial"/>
              <a:sym typeface="Arial"/>
            </a:endParaRPr>
          </a:p>
          <a:p>
            <a:pPr marL="342900" indent="-165100"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518" name="Google Shape;518;p29"/>
          <p:cNvSpPr txBox="1"/>
          <p:nvPr/>
        </p:nvSpPr>
        <p:spPr>
          <a:xfrm>
            <a:off x="8763000" y="5638861"/>
            <a:ext cx="381000" cy="36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SzPts val="1200"/>
              </a:pPr>
              <a:t>17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Who?</a:t>
            </a:r>
          </a:p>
        </p:txBody>
      </p:sp>
      <p:sp>
        <p:nvSpPr>
          <p:cNvPr id="49155" name="Text Box 4"/>
          <p:cNvSpPr txBox="1">
            <a:spLocks noChangeArrowheads="1"/>
          </p:cNvSpPr>
          <p:nvPr/>
        </p:nvSpPr>
        <p:spPr bwMode="auto">
          <a:xfrm>
            <a:off x="1673070" y="640066"/>
            <a:ext cx="61045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/>
            <a:r>
              <a:rPr lang="en-US" sz="3200" dirty="0">
                <a:solidFill>
                  <a:prstClr val="black"/>
                </a:solidFill>
              </a:rPr>
              <a:t>Number of Referrals per Student</a:t>
            </a:r>
          </a:p>
        </p:txBody>
      </p:sp>
      <p:cxnSp>
        <p:nvCxnSpPr>
          <p:cNvPr id="49161" name="Straight Arrow Connector 12"/>
          <p:cNvCxnSpPr>
            <a:cxnSpLocks noChangeShapeType="1"/>
          </p:cNvCxnSpPr>
          <p:nvPr/>
        </p:nvCxnSpPr>
        <p:spPr bwMode="auto">
          <a:xfrm>
            <a:off x="5753100" y="3009900"/>
            <a:ext cx="155971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64" name="Straight Arrow Connector 16"/>
          <p:cNvCxnSpPr>
            <a:cxnSpLocks noChangeShapeType="1"/>
          </p:cNvCxnSpPr>
          <p:nvPr/>
        </p:nvCxnSpPr>
        <p:spPr bwMode="auto">
          <a:xfrm flipH="1">
            <a:off x="2846313" y="3743925"/>
            <a:ext cx="124619" cy="528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10" y="1295400"/>
            <a:ext cx="8495379" cy="4805328"/>
          </a:xfrm>
        </p:spPr>
      </p:pic>
      <p:sp>
        <p:nvSpPr>
          <p:cNvPr id="49162" name="Oval 13"/>
          <p:cNvSpPr>
            <a:spLocks noChangeArrowheads="1"/>
          </p:cNvSpPr>
          <p:nvPr/>
        </p:nvSpPr>
        <p:spPr bwMode="auto">
          <a:xfrm>
            <a:off x="1569520" y="4249678"/>
            <a:ext cx="3488201" cy="1015886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9157" name="Oval 5"/>
          <p:cNvSpPr>
            <a:spLocks noChangeArrowheads="1"/>
          </p:cNvSpPr>
          <p:nvPr/>
        </p:nvSpPr>
        <p:spPr bwMode="auto">
          <a:xfrm>
            <a:off x="7047487" y="2591437"/>
            <a:ext cx="1249363" cy="340206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49159" name="Straight Arrow Connector 9"/>
          <p:cNvCxnSpPr>
            <a:cxnSpLocks noChangeShapeType="1"/>
            <a:stCxn id="19" idx="2"/>
          </p:cNvCxnSpPr>
          <p:nvPr/>
        </p:nvCxnSpPr>
        <p:spPr bwMode="auto">
          <a:xfrm>
            <a:off x="5460897" y="3454291"/>
            <a:ext cx="978199" cy="157967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156" name="Oval 4"/>
          <p:cNvSpPr>
            <a:spLocks noChangeArrowheads="1"/>
          </p:cNvSpPr>
          <p:nvPr/>
        </p:nvSpPr>
        <p:spPr bwMode="auto">
          <a:xfrm>
            <a:off x="5074540" y="3899327"/>
            <a:ext cx="2133600" cy="1380862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9160" name="TextBox 10"/>
          <p:cNvSpPr txBox="1">
            <a:spLocks noChangeArrowheads="1"/>
          </p:cNvSpPr>
          <p:nvPr/>
        </p:nvSpPr>
        <p:spPr bwMode="auto">
          <a:xfrm>
            <a:off x="5483013" y="5752125"/>
            <a:ext cx="2283423" cy="400110"/>
          </a:xfrm>
          <a:prstGeom prst="rect">
            <a:avLst/>
          </a:prstGeom>
          <a:solidFill>
            <a:srgbClr val="FFFFA3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/>
            <a:r>
              <a:rPr lang="en-US" sz="2000" dirty="0"/>
              <a:t>Tier 3 Intensive</a:t>
            </a:r>
          </a:p>
        </p:txBody>
      </p:sp>
      <p:sp>
        <p:nvSpPr>
          <p:cNvPr id="19" name="TextBox 10"/>
          <p:cNvSpPr txBox="1">
            <a:spLocks noChangeArrowheads="1"/>
          </p:cNvSpPr>
          <p:nvPr/>
        </p:nvSpPr>
        <p:spPr bwMode="auto">
          <a:xfrm>
            <a:off x="4319185" y="3054181"/>
            <a:ext cx="2283423" cy="400110"/>
          </a:xfrm>
          <a:prstGeom prst="rect">
            <a:avLst/>
          </a:prstGeom>
          <a:solidFill>
            <a:srgbClr val="FFFFA3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/>
            <a:r>
              <a:rPr lang="en-US" sz="2000" dirty="0"/>
              <a:t>Tier II Targeted</a:t>
            </a:r>
          </a:p>
        </p:txBody>
      </p:sp>
      <p:sp>
        <p:nvSpPr>
          <p:cNvPr id="20" name="TextBox 10"/>
          <p:cNvSpPr txBox="1">
            <a:spLocks noChangeArrowheads="1"/>
          </p:cNvSpPr>
          <p:nvPr/>
        </p:nvSpPr>
        <p:spPr bwMode="auto">
          <a:xfrm>
            <a:off x="1704601" y="3414134"/>
            <a:ext cx="2283423" cy="400110"/>
          </a:xfrm>
          <a:prstGeom prst="rect">
            <a:avLst/>
          </a:prstGeom>
          <a:solidFill>
            <a:srgbClr val="FFFFA3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/>
            <a:r>
              <a:rPr lang="en-US" sz="2000" dirty="0"/>
              <a:t>Tier 1 Universal</a:t>
            </a:r>
          </a:p>
        </p:txBody>
      </p:sp>
      <p:cxnSp>
        <p:nvCxnSpPr>
          <p:cNvPr id="24" name="Straight Arrow Connector 9"/>
          <p:cNvCxnSpPr>
            <a:cxnSpLocks noChangeShapeType="1"/>
          </p:cNvCxnSpPr>
          <p:nvPr/>
        </p:nvCxnSpPr>
        <p:spPr bwMode="auto">
          <a:xfrm>
            <a:off x="2327768" y="3840924"/>
            <a:ext cx="2286000" cy="89389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9"/>
          <p:cNvCxnSpPr>
            <a:cxnSpLocks noChangeShapeType="1"/>
          </p:cNvCxnSpPr>
          <p:nvPr/>
        </p:nvCxnSpPr>
        <p:spPr bwMode="auto">
          <a:xfrm flipV="1">
            <a:off x="7013849" y="4095645"/>
            <a:ext cx="943632" cy="165587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98941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A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3046988"/>
          </a:xfrm>
        </p:spPr>
        <p:txBody>
          <a:bodyPr/>
          <a:lstStyle/>
          <a:p>
            <a:r>
              <a:rPr lang="en-US" sz="6600" dirty="0">
                <a:solidFill>
                  <a:schemeClr val="bg1"/>
                </a:solidFill>
              </a:rPr>
              <a:t>Why Office Discipline Referrals May Not Be Enough</a:t>
            </a:r>
          </a:p>
        </p:txBody>
      </p:sp>
    </p:spTree>
    <p:extLst>
      <p:ext uri="{BB962C8B-B14F-4D97-AF65-F5344CB8AC3E}">
        <p14:creationId xmlns:p14="http://schemas.microsoft.com/office/powerpoint/2010/main" val="326932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096" y="0"/>
            <a:ext cx="9204159" cy="638133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451679"/>
            <a:ext cx="9220200" cy="677108"/>
          </a:xfrm>
          <a:solidFill>
            <a:schemeClr val="bg1">
              <a:alpha val="65000"/>
            </a:schemeClr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en-US" sz="4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Behavior Expectations</a:t>
            </a:r>
            <a:endParaRPr lang="en-US" sz="44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02417" y="2305093"/>
            <a:ext cx="2719552" cy="2846255"/>
          </a:xfrm>
          <a:prstGeom prst="roundRect">
            <a:avLst/>
          </a:prstGeom>
          <a:solidFill>
            <a:srgbClr val="73A4CC">
              <a:alpha val="5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117475" algn="ctr">
              <a:spcBef>
                <a:spcPct val="20000"/>
              </a:spcBef>
            </a:pP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Be a Problem Solver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260834" y="2305093"/>
            <a:ext cx="2719552" cy="2846255"/>
          </a:xfrm>
          <a:prstGeom prst="roundRect">
            <a:avLst/>
          </a:prstGeom>
          <a:solidFill>
            <a:srgbClr val="73A4CC">
              <a:alpha val="5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117475" algn="ctr">
              <a:spcBef>
                <a:spcPct val="20000"/>
              </a:spcBef>
            </a:pP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Be Responsible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65386" y="2305092"/>
            <a:ext cx="2719552" cy="2846255"/>
          </a:xfrm>
          <a:prstGeom prst="roundRect">
            <a:avLst/>
          </a:prstGeom>
          <a:solidFill>
            <a:srgbClr val="73A4CC">
              <a:alpha val="5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117475" algn="ctr">
              <a:spcBef>
                <a:spcPct val="20000"/>
              </a:spcBef>
            </a:pP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Be Respectful </a:t>
            </a:r>
          </a:p>
        </p:txBody>
      </p:sp>
    </p:spTree>
    <p:extLst>
      <p:ext uri="{BB962C8B-B14F-4D97-AF65-F5344CB8AC3E}">
        <p14:creationId xmlns:p14="http://schemas.microsoft.com/office/powerpoint/2010/main" val="288614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46331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Office Discipline Referrals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426" name="Rectangle 3"/>
          <p:cNvSpPr>
            <a:spLocks noGrp="1" noChangeArrowheads="1"/>
          </p:cNvSpPr>
          <p:nvPr>
            <p:ph idx="1"/>
          </p:nvPr>
        </p:nvSpPr>
        <p:spPr>
          <a:xfrm>
            <a:off x="482600" y="14478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May miss students in settings with persistent or violent behavior who may not generate office referrals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May not identify students with severe </a:t>
            </a:r>
            <a:r>
              <a:rPr lang="ja-JP" altLang="en-US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>internalizing</a:t>
            </a:r>
            <a:r>
              <a:rPr lang="ja-JP" altLang="en-US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> behaviors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May not identify students with many </a:t>
            </a:r>
            <a:r>
              <a:rPr lang="ja-JP" altLang="en-US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>minors</a:t>
            </a:r>
            <a:r>
              <a:rPr lang="ja-JP" altLang="en-US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> but few </a:t>
            </a:r>
            <a:r>
              <a:rPr lang="ja-JP" altLang="en-US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>majors</a:t>
            </a:r>
            <a:r>
              <a:rPr lang="ja-JP" altLang="en-US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May not reflect that some teachers refer and some don’</a:t>
            </a:r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>t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11651" y="5638800"/>
            <a:ext cx="4022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Kincaid, Childs, &amp; Putnam, October, 2007</a:t>
            </a:r>
          </a:p>
        </p:txBody>
      </p:sp>
    </p:spTree>
    <p:extLst>
      <p:ext uri="{BB962C8B-B14F-4D97-AF65-F5344CB8AC3E}">
        <p14:creationId xmlns:p14="http://schemas.microsoft.com/office/powerpoint/2010/main" val="133610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A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4062651"/>
          </a:xfrm>
        </p:spPr>
        <p:txBody>
          <a:bodyPr/>
          <a:lstStyle/>
          <a:p>
            <a:r>
              <a:rPr lang="en-US" sz="6600" dirty="0">
                <a:solidFill>
                  <a:schemeClr val="bg1"/>
                </a:solidFill>
              </a:rPr>
              <a:t>How is a particular Tier II intervention selected for an individual student? </a:t>
            </a:r>
          </a:p>
        </p:txBody>
      </p:sp>
    </p:spTree>
    <p:extLst>
      <p:ext uri="{BB962C8B-B14F-4D97-AF65-F5344CB8AC3E}">
        <p14:creationId xmlns:p14="http://schemas.microsoft.com/office/powerpoint/2010/main" val="163028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381000"/>
            <a:ext cx="9144000" cy="762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kern="1200">
                <a:solidFill>
                  <a:srgbClr val="C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Tier II Interventions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092200"/>
            <a:ext cx="8452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Sample Quick Sort Matrix: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List the targeted interventions that are available in your school, identify the possible functions that each intervention delivers by putting a checkmark in the cell of the matrix.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407539"/>
              </p:ext>
            </p:extLst>
          </p:nvPr>
        </p:nvGraphicFramePr>
        <p:xfrm>
          <a:off x="1088746" y="1948597"/>
          <a:ext cx="7189663" cy="4249257"/>
        </p:xfrm>
        <a:graphic>
          <a:graphicData uri="http://schemas.openxmlformats.org/drawingml/2006/table">
            <a:tbl>
              <a:tblPr firstRow="1" firstCol="1" bandRow="1"/>
              <a:tblGrid>
                <a:gridCol w="354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5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4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4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652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/>
                        </a:rPr>
                        <a:t> </a:t>
                      </a:r>
                      <a:endParaRPr lang="en-US" sz="800" dirty="0">
                        <a:effectLst/>
                        <a:latin typeface="Times New Roman"/>
                      </a:endParaRPr>
                    </a:p>
                  </a:txBody>
                  <a:tcPr marL="47438" marR="4743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</a:rPr>
                        <a:t>Targeted Interventions</a:t>
                      </a:r>
                      <a:endParaRPr lang="en-US" sz="800" dirty="0">
                        <a:effectLst/>
                        <a:latin typeface="Times New Roman"/>
                      </a:endParaRPr>
                    </a:p>
                  </a:txBody>
                  <a:tcPr marL="47438" marR="47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162">
                <a:tc rowSpan="10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</a:rPr>
                        <a:t>Intervention Function</a:t>
                      </a:r>
                      <a:endParaRPr lang="en-US" sz="800">
                        <a:effectLst/>
                        <a:latin typeface="Times New Roman"/>
                      </a:endParaRPr>
                    </a:p>
                  </a:txBody>
                  <a:tcPr marL="47438" marR="4743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/>
                        </a:rPr>
                        <a:t>Check In/Check Out (CICO)</a:t>
                      </a:r>
                      <a:endParaRPr lang="en-US" sz="800" dirty="0">
                        <a:effectLst/>
                        <a:latin typeface="Times New Roman"/>
                      </a:endParaRPr>
                    </a:p>
                  </a:txBody>
                  <a:tcPr marL="47438" marR="47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</a:rPr>
                        <a:t>Check In/Check Out (CICO)</a:t>
                      </a:r>
                      <a:endParaRPr lang="en-US" sz="800">
                        <a:effectLst/>
                        <a:latin typeface="Times New Roman"/>
                      </a:endParaRPr>
                    </a:p>
                  </a:txBody>
                  <a:tcPr marL="47438" marR="47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</a:rPr>
                        <a:t>Social Skills Club</a:t>
                      </a:r>
                      <a:endParaRPr lang="en-US" sz="800">
                        <a:effectLst/>
                        <a:latin typeface="Times New Roman"/>
                      </a:endParaRPr>
                    </a:p>
                  </a:txBody>
                  <a:tcPr marL="47438" marR="47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</a:rPr>
                        <a:t>School-based Mentor</a:t>
                      </a:r>
                      <a:endParaRPr lang="en-US" sz="800">
                        <a:effectLst/>
                        <a:latin typeface="Times New Roman"/>
                      </a:endParaRPr>
                    </a:p>
                  </a:txBody>
                  <a:tcPr marL="47438" marR="47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</a:rPr>
                        <a:t>Home/School Behavior Plan</a:t>
                      </a:r>
                      <a:endParaRPr lang="en-US" sz="800">
                        <a:effectLst/>
                        <a:latin typeface="Times New Roman"/>
                      </a:endParaRPr>
                    </a:p>
                  </a:txBody>
                  <a:tcPr marL="47438" marR="47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</a:rPr>
                        <a:t>Lunch Buddies</a:t>
                      </a:r>
                      <a:endParaRPr lang="en-US" sz="800">
                        <a:effectLst/>
                        <a:latin typeface="Times New Roman"/>
                      </a:endParaRPr>
                    </a:p>
                  </a:txBody>
                  <a:tcPr marL="47438" marR="47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</a:rPr>
                        <a:t>Contracts</a:t>
                      </a:r>
                      <a:endParaRPr lang="en-US" sz="800">
                        <a:effectLst/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</a:endParaRPr>
                    </a:p>
                  </a:txBody>
                  <a:tcPr marL="47438" marR="47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7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</a:rPr>
                        <a:t>Increases opportunities for positive adult attention. </a:t>
                      </a:r>
                      <a:endParaRPr lang="en-US" sz="1100" dirty="0">
                        <a:effectLst/>
                        <a:latin typeface="Times New Roman"/>
                      </a:endParaRPr>
                    </a:p>
                  </a:txBody>
                  <a:tcPr marL="47438" marR="47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cs typeface="Arial"/>
                          <a:sym typeface="Wingdings"/>
                        </a:rPr>
                        <a:t></a:t>
                      </a:r>
                      <a:endParaRPr lang="en-US" sz="800">
                        <a:effectLst/>
                        <a:latin typeface="Times New Roman"/>
                      </a:endParaRPr>
                    </a:p>
                  </a:txBody>
                  <a:tcPr marL="47438" marR="47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cs typeface="Arial"/>
                          <a:sym typeface="Wingdings"/>
                        </a:rPr>
                        <a:t></a:t>
                      </a:r>
                      <a:endParaRPr lang="en-US" sz="800" dirty="0">
                        <a:effectLst/>
                        <a:latin typeface="Times New Roman"/>
                      </a:endParaRPr>
                    </a:p>
                  </a:txBody>
                  <a:tcPr marL="47438" marR="47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cs typeface="Arial"/>
                          <a:sym typeface="Wingdings"/>
                        </a:rPr>
                        <a:t></a:t>
                      </a:r>
                      <a:endParaRPr lang="en-US" sz="800">
                        <a:effectLst/>
                        <a:latin typeface="Times New Roman"/>
                      </a:endParaRPr>
                    </a:p>
                  </a:txBody>
                  <a:tcPr marL="47438" marR="47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cs typeface="Arial"/>
                          <a:sym typeface="Wingdings"/>
                        </a:rPr>
                        <a:t></a:t>
                      </a:r>
                      <a:endParaRPr lang="en-US" sz="800">
                        <a:effectLst/>
                        <a:latin typeface="Times New Roman"/>
                      </a:endParaRPr>
                    </a:p>
                  </a:txBody>
                  <a:tcPr marL="47438" marR="47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cs typeface="Arial"/>
                          <a:sym typeface="Wingdings"/>
                        </a:rPr>
                        <a:t></a:t>
                      </a:r>
                      <a:endParaRPr lang="en-US" sz="800">
                        <a:effectLst/>
                        <a:latin typeface="Times New Roman"/>
                      </a:endParaRPr>
                    </a:p>
                  </a:txBody>
                  <a:tcPr marL="47438" marR="47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</a:endParaRPr>
                    </a:p>
                  </a:txBody>
                  <a:tcPr marL="47438" marR="47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7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</a:rPr>
                        <a:t>Increases opportunities for positive peer attention .</a:t>
                      </a:r>
                      <a:endParaRPr lang="en-US" sz="1100" dirty="0">
                        <a:effectLst/>
                        <a:latin typeface="Times New Roman"/>
                      </a:endParaRPr>
                    </a:p>
                  </a:txBody>
                  <a:tcPr marL="47438" marR="47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</a:endParaRPr>
                    </a:p>
                  </a:txBody>
                  <a:tcPr marL="47438" marR="47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cs typeface="Arial"/>
                          <a:sym typeface="Wingdings"/>
                        </a:rPr>
                        <a:t></a:t>
                      </a:r>
                      <a:endParaRPr lang="en-US" sz="800">
                        <a:effectLst/>
                        <a:latin typeface="Times New Roman"/>
                      </a:endParaRPr>
                    </a:p>
                  </a:txBody>
                  <a:tcPr marL="47438" marR="47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</a:endParaRPr>
                    </a:p>
                  </a:txBody>
                  <a:tcPr marL="47438" marR="47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</a:endParaRPr>
                    </a:p>
                  </a:txBody>
                  <a:tcPr marL="47438" marR="47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cs typeface="Arial"/>
                          <a:sym typeface="Wingdings"/>
                        </a:rPr>
                        <a:t></a:t>
                      </a:r>
                      <a:endParaRPr lang="en-US" sz="800">
                        <a:effectLst/>
                        <a:latin typeface="Times New Roman"/>
                      </a:endParaRPr>
                    </a:p>
                  </a:txBody>
                  <a:tcPr marL="47438" marR="47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</a:endParaRPr>
                    </a:p>
                  </a:txBody>
                  <a:tcPr marL="47438" marR="47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7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</a:rPr>
                        <a:t>Provides access to choice for alternatives / activities. </a:t>
                      </a:r>
                      <a:endParaRPr lang="en-US" sz="1100">
                        <a:effectLst/>
                        <a:latin typeface="Times New Roman"/>
                      </a:endParaRPr>
                    </a:p>
                  </a:txBody>
                  <a:tcPr marL="47438" marR="47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</a:endParaRPr>
                    </a:p>
                  </a:txBody>
                  <a:tcPr marL="47438" marR="47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</a:endParaRPr>
                    </a:p>
                  </a:txBody>
                  <a:tcPr marL="47438" marR="47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</a:endParaRPr>
                    </a:p>
                  </a:txBody>
                  <a:tcPr marL="47438" marR="47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cs typeface="Arial"/>
                          <a:sym typeface="Wingdings"/>
                        </a:rPr>
                        <a:t></a:t>
                      </a:r>
                      <a:endParaRPr lang="en-US" sz="800">
                        <a:effectLst/>
                        <a:latin typeface="Times New Roman"/>
                      </a:endParaRPr>
                    </a:p>
                  </a:txBody>
                  <a:tcPr marL="47438" marR="47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</a:endParaRPr>
                    </a:p>
                  </a:txBody>
                  <a:tcPr marL="47438" marR="47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cs typeface="Arial"/>
                          <a:sym typeface="Wingdings"/>
                        </a:rPr>
                        <a:t></a:t>
                      </a:r>
                      <a:endParaRPr lang="en-US" sz="800">
                        <a:effectLst/>
                        <a:latin typeface="Times New Roman"/>
                      </a:endParaRPr>
                    </a:p>
                  </a:txBody>
                  <a:tcPr marL="47438" marR="47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</a:rPr>
                        <a:t>Addresses specific social skills instruction on how to relate with others in the school setting,</a:t>
                      </a:r>
                      <a:endParaRPr lang="en-US" sz="1100" dirty="0">
                        <a:effectLst/>
                        <a:latin typeface="Times New Roman"/>
                      </a:endParaRPr>
                    </a:p>
                  </a:txBody>
                  <a:tcPr marL="47438" marR="47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cs typeface="Arial"/>
                          <a:sym typeface="Wingdings"/>
                        </a:rPr>
                        <a:t></a:t>
                      </a:r>
                      <a:endParaRPr lang="en-US" sz="800">
                        <a:effectLst/>
                        <a:latin typeface="Times New Roman"/>
                      </a:endParaRPr>
                    </a:p>
                  </a:txBody>
                  <a:tcPr marL="47438" marR="47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cs typeface="Arial"/>
                          <a:sym typeface="Wingdings"/>
                        </a:rPr>
                        <a:t></a:t>
                      </a:r>
                      <a:endParaRPr lang="en-US" sz="800">
                        <a:effectLst/>
                        <a:latin typeface="Times New Roman"/>
                      </a:endParaRPr>
                    </a:p>
                  </a:txBody>
                  <a:tcPr marL="47438" marR="47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</a:endParaRPr>
                    </a:p>
                  </a:txBody>
                  <a:tcPr marL="47438" marR="47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cs typeface="Arial"/>
                          <a:sym typeface="Wingdings"/>
                        </a:rPr>
                        <a:t></a:t>
                      </a:r>
                      <a:endParaRPr lang="en-US" sz="800">
                        <a:effectLst/>
                        <a:latin typeface="Times New Roman"/>
                      </a:endParaRPr>
                    </a:p>
                  </a:txBody>
                  <a:tcPr marL="47438" marR="47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cs typeface="Arial"/>
                          <a:sym typeface="Wingdings"/>
                        </a:rPr>
                        <a:t></a:t>
                      </a:r>
                      <a:endParaRPr lang="en-US" sz="800">
                        <a:effectLst/>
                        <a:latin typeface="Times New Roman"/>
                      </a:endParaRPr>
                    </a:p>
                  </a:txBody>
                  <a:tcPr marL="47438" marR="47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</a:endParaRPr>
                    </a:p>
                  </a:txBody>
                  <a:tcPr marL="47438" marR="47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6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</a:rPr>
                        <a:t>Promotes a positive and encouraging relationship with an adult. </a:t>
                      </a:r>
                      <a:endParaRPr lang="en-US" sz="1100" dirty="0">
                        <a:effectLst/>
                        <a:latin typeface="Times New Roman"/>
                      </a:endParaRPr>
                    </a:p>
                  </a:txBody>
                  <a:tcPr marL="47438" marR="47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cs typeface="Arial"/>
                          <a:sym typeface="Wingdings"/>
                        </a:rPr>
                        <a:t></a:t>
                      </a:r>
                      <a:endParaRPr lang="en-US" sz="800">
                        <a:effectLst/>
                        <a:latin typeface="Times New Roman"/>
                      </a:endParaRPr>
                    </a:p>
                  </a:txBody>
                  <a:tcPr marL="47438" marR="47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</a:endParaRPr>
                    </a:p>
                  </a:txBody>
                  <a:tcPr marL="47438" marR="47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cs typeface="Arial"/>
                          <a:sym typeface="Wingdings"/>
                        </a:rPr>
                        <a:t></a:t>
                      </a:r>
                      <a:endParaRPr lang="en-US" sz="800">
                        <a:effectLst/>
                        <a:latin typeface="Times New Roman"/>
                      </a:endParaRPr>
                    </a:p>
                  </a:txBody>
                  <a:tcPr marL="47438" marR="47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</a:endParaRPr>
                    </a:p>
                  </a:txBody>
                  <a:tcPr marL="47438" marR="47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</a:endParaRPr>
                    </a:p>
                  </a:txBody>
                  <a:tcPr marL="47438" marR="47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</a:endParaRPr>
                    </a:p>
                  </a:txBody>
                  <a:tcPr marL="47438" marR="47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6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</a:rPr>
                        <a:t>Increases number of pre-correction prompts and structure for “what to do” throughout the day. </a:t>
                      </a:r>
                      <a:endParaRPr lang="en-US" sz="1100" dirty="0">
                        <a:effectLst/>
                        <a:latin typeface="Times New Roman"/>
                      </a:endParaRPr>
                    </a:p>
                  </a:txBody>
                  <a:tcPr marL="47438" marR="47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cs typeface="Arial"/>
                          <a:sym typeface="Wingdings"/>
                        </a:rPr>
                        <a:t></a:t>
                      </a:r>
                      <a:endParaRPr lang="en-US" sz="800">
                        <a:effectLst/>
                        <a:latin typeface="Times New Roman"/>
                      </a:endParaRPr>
                    </a:p>
                  </a:txBody>
                  <a:tcPr marL="47438" marR="47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</a:endParaRPr>
                    </a:p>
                  </a:txBody>
                  <a:tcPr marL="47438" marR="47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cs typeface="Arial"/>
                          <a:sym typeface="Wingdings"/>
                        </a:rPr>
                        <a:t></a:t>
                      </a:r>
                      <a:endParaRPr lang="en-US" sz="800">
                        <a:effectLst/>
                        <a:latin typeface="Times New Roman"/>
                      </a:endParaRPr>
                    </a:p>
                  </a:txBody>
                  <a:tcPr marL="47438" marR="47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cs typeface="Arial"/>
                          <a:sym typeface="Wingdings"/>
                        </a:rPr>
                        <a:t></a:t>
                      </a:r>
                      <a:endParaRPr lang="en-US" sz="800">
                        <a:effectLst/>
                        <a:latin typeface="Times New Roman"/>
                      </a:endParaRPr>
                    </a:p>
                  </a:txBody>
                  <a:tcPr marL="47438" marR="47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</a:endParaRPr>
                    </a:p>
                  </a:txBody>
                  <a:tcPr marL="47438" marR="47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</a:endParaRPr>
                    </a:p>
                  </a:txBody>
                  <a:tcPr marL="47438" marR="47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6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</a:rPr>
                        <a:t>Increases opportunities for stronger incentives/positive reinforcement. </a:t>
                      </a:r>
                      <a:endParaRPr lang="en-US" sz="1100" dirty="0">
                        <a:effectLst/>
                        <a:latin typeface="Times New Roman"/>
                      </a:endParaRPr>
                    </a:p>
                  </a:txBody>
                  <a:tcPr marL="47438" marR="47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cs typeface="Arial"/>
                          <a:sym typeface="Wingdings"/>
                        </a:rPr>
                        <a:t></a:t>
                      </a:r>
                      <a:endParaRPr lang="en-US" sz="800">
                        <a:effectLst/>
                        <a:latin typeface="Times New Roman"/>
                      </a:endParaRPr>
                    </a:p>
                  </a:txBody>
                  <a:tcPr marL="47438" marR="47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</a:endParaRPr>
                    </a:p>
                  </a:txBody>
                  <a:tcPr marL="47438" marR="47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</a:endParaRPr>
                    </a:p>
                  </a:txBody>
                  <a:tcPr marL="47438" marR="47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cs typeface="Arial"/>
                          <a:sym typeface="Wingdings"/>
                        </a:rPr>
                        <a:t></a:t>
                      </a:r>
                      <a:endParaRPr lang="en-US" sz="800">
                        <a:effectLst/>
                        <a:latin typeface="Times New Roman"/>
                      </a:endParaRPr>
                    </a:p>
                  </a:txBody>
                  <a:tcPr marL="47438" marR="47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</a:endParaRPr>
                    </a:p>
                  </a:txBody>
                  <a:tcPr marL="47438" marR="47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cs typeface="Arial"/>
                          <a:sym typeface="Wingdings"/>
                        </a:rPr>
                        <a:t></a:t>
                      </a:r>
                      <a:endParaRPr lang="en-US" sz="800">
                        <a:effectLst/>
                        <a:latin typeface="Times New Roman"/>
                      </a:endParaRPr>
                    </a:p>
                  </a:txBody>
                  <a:tcPr marL="47438" marR="47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7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</a:rPr>
                        <a:t>Creates a home-and-school communication system.</a:t>
                      </a:r>
                      <a:endParaRPr lang="en-US" sz="1100" dirty="0">
                        <a:effectLst/>
                        <a:latin typeface="Times New Roman"/>
                      </a:endParaRPr>
                    </a:p>
                  </a:txBody>
                  <a:tcPr marL="47438" marR="47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cs typeface="Arial"/>
                          <a:sym typeface="Wingdings"/>
                        </a:rPr>
                        <a:t></a:t>
                      </a:r>
                      <a:endParaRPr lang="en-US" sz="800">
                        <a:effectLst/>
                        <a:latin typeface="Times New Roman"/>
                      </a:endParaRPr>
                    </a:p>
                  </a:txBody>
                  <a:tcPr marL="47438" marR="47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</a:endParaRPr>
                    </a:p>
                  </a:txBody>
                  <a:tcPr marL="47438" marR="47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</a:endParaRPr>
                    </a:p>
                  </a:txBody>
                  <a:tcPr marL="47438" marR="47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cs typeface="Arial"/>
                          <a:sym typeface="Wingdings"/>
                        </a:rPr>
                        <a:t></a:t>
                      </a:r>
                      <a:endParaRPr lang="en-US" sz="800">
                        <a:effectLst/>
                        <a:latin typeface="Times New Roman"/>
                      </a:endParaRPr>
                    </a:p>
                  </a:txBody>
                  <a:tcPr marL="47438" marR="47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</a:endParaRPr>
                    </a:p>
                  </a:txBody>
                  <a:tcPr marL="47438" marR="47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cs typeface="Arial"/>
                          <a:sym typeface="Wingdings"/>
                        </a:rPr>
                        <a:t></a:t>
                      </a:r>
                      <a:endParaRPr lang="en-US" sz="800">
                        <a:effectLst/>
                        <a:latin typeface="Times New Roman"/>
                      </a:endParaRPr>
                    </a:p>
                  </a:txBody>
                  <a:tcPr marL="47438" marR="47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00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</a:rPr>
                        <a:t>Increases consistency in behavior expectations between home and school. </a:t>
                      </a:r>
                      <a:endParaRPr lang="en-US" sz="1100" dirty="0">
                        <a:effectLst/>
                        <a:latin typeface="Times New Roman"/>
                      </a:endParaRPr>
                    </a:p>
                  </a:txBody>
                  <a:tcPr marL="47438" marR="47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</a:endParaRPr>
                    </a:p>
                  </a:txBody>
                  <a:tcPr marL="47438" marR="47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</a:endParaRPr>
                    </a:p>
                  </a:txBody>
                  <a:tcPr marL="47438" marR="47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</a:endParaRPr>
                    </a:p>
                  </a:txBody>
                  <a:tcPr marL="47438" marR="47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cs typeface="Arial"/>
                          <a:sym typeface="Wingdings"/>
                        </a:rPr>
                        <a:t></a:t>
                      </a:r>
                      <a:endParaRPr lang="en-US" sz="800">
                        <a:effectLst/>
                        <a:latin typeface="Times New Roman"/>
                      </a:endParaRPr>
                    </a:p>
                  </a:txBody>
                  <a:tcPr marL="47438" marR="47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</a:endParaRPr>
                    </a:p>
                  </a:txBody>
                  <a:tcPr marL="47438" marR="47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/>
                          <a:cs typeface="Arial"/>
                          <a:sym typeface="Wingdings"/>
                        </a:rPr>
                        <a:t></a:t>
                      </a:r>
                      <a:endParaRPr lang="en-US" sz="800" dirty="0">
                        <a:effectLst/>
                        <a:latin typeface="Times New Roman"/>
                      </a:endParaRPr>
                    </a:p>
                  </a:txBody>
                  <a:tcPr marL="47438" marR="47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081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Tier II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7770" y="1632387"/>
            <a:ext cx="6379029" cy="422115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Create process for identifying students in need of Tier II supports.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Create several interventions that address various needs of students.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09725" y="3178689"/>
            <a:ext cx="1128549" cy="1128549"/>
            <a:chOff x="892773" y="0"/>
            <a:chExt cx="1836182" cy="1836182"/>
          </a:xfrm>
        </p:grpSpPr>
        <p:sp>
          <p:nvSpPr>
            <p:cNvPr id="8" name="Oval 7"/>
            <p:cNvSpPr/>
            <p:nvPr/>
          </p:nvSpPr>
          <p:spPr>
            <a:xfrm>
              <a:off x="892773" y="0"/>
              <a:ext cx="1836182" cy="1836182"/>
            </a:xfrm>
            <a:prstGeom prst="ellipse">
              <a:avLst/>
            </a:prstGeom>
            <a:gradFill>
              <a:gsLst>
                <a:gs pos="8000">
                  <a:schemeClr val="tx2"/>
                </a:gs>
                <a:gs pos="28000">
                  <a:schemeClr val="tx2"/>
                </a:gs>
                <a:gs pos="99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scene3d>
              <a:camera prst="orthographicFront"/>
              <a:lightRig rig="threePt" dir="t"/>
            </a:scene3d>
            <a:sp3d>
              <a:bevelT w="260350" h="2413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Oval 4"/>
            <p:cNvSpPr/>
            <p:nvPr/>
          </p:nvSpPr>
          <p:spPr>
            <a:xfrm>
              <a:off x="1161676" y="268903"/>
              <a:ext cx="1298376" cy="129837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260350" h="2413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4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09725" y="1464935"/>
            <a:ext cx="1128549" cy="1128549"/>
            <a:chOff x="892773" y="0"/>
            <a:chExt cx="1836182" cy="1836182"/>
          </a:xfrm>
        </p:grpSpPr>
        <p:sp>
          <p:nvSpPr>
            <p:cNvPr id="12" name="Oval 11"/>
            <p:cNvSpPr/>
            <p:nvPr/>
          </p:nvSpPr>
          <p:spPr>
            <a:xfrm>
              <a:off x="892773" y="0"/>
              <a:ext cx="1836182" cy="1836182"/>
            </a:xfrm>
            <a:prstGeom prst="ellipse">
              <a:avLst/>
            </a:prstGeom>
            <a:gradFill>
              <a:gsLst>
                <a:gs pos="8000">
                  <a:schemeClr val="tx2"/>
                </a:gs>
                <a:gs pos="28000">
                  <a:schemeClr val="tx2"/>
                </a:gs>
                <a:gs pos="99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scene3d>
              <a:camera prst="orthographicFront"/>
              <a:lightRig rig="threePt" dir="t"/>
            </a:scene3d>
            <a:sp3d>
              <a:bevelT w="260350" h="2413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Oval 4"/>
            <p:cNvSpPr/>
            <p:nvPr/>
          </p:nvSpPr>
          <p:spPr>
            <a:xfrm>
              <a:off x="1161676" y="268903"/>
              <a:ext cx="1298376" cy="129837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260350" h="2413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4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920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Tier II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7770" y="1535863"/>
            <a:ext cx="6379029" cy="422115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Allocate resources to implement the interventions.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Sort students into the tier II interventions.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09725" y="3178689"/>
            <a:ext cx="1128549" cy="1128549"/>
            <a:chOff x="892773" y="0"/>
            <a:chExt cx="1836182" cy="1836182"/>
          </a:xfrm>
        </p:grpSpPr>
        <p:sp>
          <p:nvSpPr>
            <p:cNvPr id="8" name="Oval 7"/>
            <p:cNvSpPr/>
            <p:nvPr/>
          </p:nvSpPr>
          <p:spPr>
            <a:xfrm>
              <a:off x="892773" y="0"/>
              <a:ext cx="1836182" cy="1836182"/>
            </a:xfrm>
            <a:prstGeom prst="ellipse">
              <a:avLst/>
            </a:prstGeom>
            <a:gradFill>
              <a:gsLst>
                <a:gs pos="8000">
                  <a:schemeClr val="tx2"/>
                </a:gs>
                <a:gs pos="28000">
                  <a:schemeClr val="tx2"/>
                </a:gs>
                <a:gs pos="99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scene3d>
              <a:camera prst="orthographicFront"/>
              <a:lightRig rig="threePt" dir="t"/>
            </a:scene3d>
            <a:sp3d>
              <a:bevelT w="260350" h="2413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Oval 4"/>
            <p:cNvSpPr/>
            <p:nvPr/>
          </p:nvSpPr>
          <p:spPr>
            <a:xfrm>
              <a:off x="1161676" y="268903"/>
              <a:ext cx="1298376" cy="129837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260350" h="2413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4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09725" y="1464935"/>
            <a:ext cx="1128549" cy="1128549"/>
            <a:chOff x="892773" y="0"/>
            <a:chExt cx="1836182" cy="1836182"/>
          </a:xfrm>
        </p:grpSpPr>
        <p:sp>
          <p:nvSpPr>
            <p:cNvPr id="12" name="Oval 11"/>
            <p:cNvSpPr/>
            <p:nvPr/>
          </p:nvSpPr>
          <p:spPr>
            <a:xfrm>
              <a:off x="892773" y="0"/>
              <a:ext cx="1836182" cy="1836182"/>
            </a:xfrm>
            <a:prstGeom prst="ellipse">
              <a:avLst/>
            </a:prstGeom>
            <a:gradFill>
              <a:gsLst>
                <a:gs pos="8000">
                  <a:schemeClr val="tx2"/>
                </a:gs>
                <a:gs pos="28000">
                  <a:schemeClr val="tx2"/>
                </a:gs>
                <a:gs pos="99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scene3d>
              <a:camera prst="orthographicFront"/>
              <a:lightRig rig="threePt" dir="t"/>
            </a:scene3d>
            <a:sp3d>
              <a:bevelT w="260350" h="2413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Oval 4"/>
            <p:cNvSpPr/>
            <p:nvPr/>
          </p:nvSpPr>
          <p:spPr>
            <a:xfrm>
              <a:off x="1161676" y="268903"/>
              <a:ext cx="1298376" cy="129837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260350" h="2413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4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141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Tier II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7770" y="1535863"/>
            <a:ext cx="6379029" cy="422115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Collect data on progress of students receiving interventions.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Evaluate success and modify program.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09724" y="3577690"/>
            <a:ext cx="1128549" cy="1128549"/>
            <a:chOff x="892773" y="0"/>
            <a:chExt cx="1836182" cy="1836182"/>
          </a:xfrm>
        </p:grpSpPr>
        <p:sp>
          <p:nvSpPr>
            <p:cNvPr id="8" name="Oval 7"/>
            <p:cNvSpPr/>
            <p:nvPr/>
          </p:nvSpPr>
          <p:spPr>
            <a:xfrm>
              <a:off x="892773" y="0"/>
              <a:ext cx="1836182" cy="1836182"/>
            </a:xfrm>
            <a:prstGeom prst="ellipse">
              <a:avLst/>
            </a:prstGeom>
            <a:gradFill>
              <a:gsLst>
                <a:gs pos="8000">
                  <a:schemeClr val="tx2"/>
                </a:gs>
                <a:gs pos="28000">
                  <a:schemeClr val="tx2"/>
                </a:gs>
                <a:gs pos="99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scene3d>
              <a:camera prst="orthographicFront"/>
              <a:lightRig rig="threePt" dir="t"/>
            </a:scene3d>
            <a:sp3d>
              <a:bevelT w="260350" h="2413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Oval 4"/>
            <p:cNvSpPr/>
            <p:nvPr/>
          </p:nvSpPr>
          <p:spPr>
            <a:xfrm>
              <a:off x="1161676" y="268903"/>
              <a:ext cx="1298376" cy="129837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260350" h="2413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4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09725" y="1464935"/>
            <a:ext cx="1128549" cy="1128549"/>
            <a:chOff x="892773" y="0"/>
            <a:chExt cx="1836182" cy="1836182"/>
          </a:xfrm>
        </p:grpSpPr>
        <p:sp>
          <p:nvSpPr>
            <p:cNvPr id="12" name="Oval 11"/>
            <p:cNvSpPr/>
            <p:nvPr/>
          </p:nvSpPr>
          <p:spPr>
            <a:xfrm>
              <a:off x="892773" y="0"/>
              <a:ext cx="1836182" cy="1836182"/>
            </a:xfrm>
            <a:prstGeom prst="ellipse">
              <a:avLst/>
            </a:prstGeom>
            <a:gradFill>
              <a:gsLst>
                <a:gs pos="8000">
                  <a:schemeClr val="tx2"/>
                </a:gs>
                <a:gs pos="28000">
                  <a:schemeClr val="tx2"/>
                </a:gs>
                <a:gs pos="99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scene3d>
              <a:camera prst="orthographicFront"/>
              <a:lightRig rig="threePt" dir="t"/>
            </a:scene3d>
            <a:sp3d>
              <a:bevelT w="260350" h="2413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Oval 4"/>
            <p:cNvSpPr/>
            <p:nvPr/>
          </p:nvSpPr>
          <p:spPr>
            <a:xfrm>
              <a:off x="1161676" y="268903"/>
              <a:ext cx="1298376" cy="129837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260350" h="2413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4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333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4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938992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Key Features of Tier II Intervention: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Needs Based Instruction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984326"/>
            <a:ext cx="4038600" cy="2694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2057400" y="2296180"/>
            <a:ext cx="51759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NOT A PERSON OR A PLACE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971800"/>
            <a:ext cx="4114800" cy="2745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486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646331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Communication with Family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153400" cy="3438156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Parents/Guardians should be aware of Tier I supports</a:t>
            </a:r>
          </a:p>
          <a:p>
            <a:pPr marL="346075" lvl="1" indent="0">
              <a:lnSpc>
                <a:spcPct val="90000"/>
              </a:lnSpc>
              <a:buNone/>
            </a:pPr>
            <a:r>
              <a:rPr lang="en-US" dirty="0">
                <a:latin typeface="Arial" charset="0"/>
                <a:ea typeface="ＭＳ Ｐゴシック" charset="0"/>
              </a:rPr>
              <a:t>Open House, Family Nights, Conferences, Newsletters, Home Activities</a:t>
            </a:r>
          </a:p>
        </p:txBody>
      </p:sp>
    </p:spTree>
    <p:extLst>
      <p:ext uri="{BB962C8B-B14F-4D97-AF65-F5344CB8AC3E}">
        <p14:creationId xmlns:p14="http://schemas.microsoft.com/office/powerpoint/2010/main" val="246731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646331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Communication with Family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153400" cy="3438156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Parents/Guardians must be involved in Tier II supports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Informed of need and participation in Tier II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Update on progress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Parent reinforcement and support of effort</a:t>
            </a:r>
          </a:p>
        </p:txBody>
      </p:sp>
    </p:spTree>
    <p:extLst>
      <p:ext uri="{BB962C8B-B14F-4D97-AF65-F5344CB8AC3E}">
        <p14:creationId xmlns:p14="http://schemas.microsoft.com/office/powerpoint/2010/main" val="68416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Tier II Interventions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533400" y="1326465"/>
            <a:ext cx="8077200" cy="1422400"/>
          </a:xfrm>
          <a:prstGeom prst="flowChartAlternateProcess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Matching the student’s need to the intervention should be based on the function (purpose and reason) of the behavior.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540709" y="2971800"/>
            <a:ext cx="8077200" cy="1447800"/>
          </a:xfrm>
          <a:prstGeom prst="flowChartAlternateProcess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Targeted environmental interventions should be built upon the universal system. (Classroom and school-wide)</a:t>
            </a:r>
          </a:p>
        </p:txBody>
      </p:sp>
      <p:sp>
        <p:nvSpPr>
          <p:cNvPr id="11" name="Flowchart: Alternate Process 10"/>
          <p:cNvSpPr/>
          <p:nvPr/>
        </p:nvSpPr>
        <p:spPr>
          <a:xfrm>
            <a:off x="540709" y="4680635"/>
            <a:ext cx="8077200" cy="1447800"/>
          </a:xfrm>
          <a:prstGeom prst="flowChartAlternateProcess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Targeted interventions should be tried first before moving to individualized practices.</a:t>
            </a:r>
          </a:p>
        </p:txBody>
      </p:sp>
    </p:spTree>
    <p:extLst>
      <p:ext uri="{BB962C8B-B14F-4D97-AF65-F5344CB8AC3E}">
        <p14:creationId xmlns:p14="http://schemas.microsoft.com/office/powerpoint/2010/main" val="355486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81000" y="301625"/>
            <a:ext cx="8305800" cy="993775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Behavior Expectations Matrix</a:t>
            </a:r>
            <a:br>
              <a:rPr lang="en-US" altLang="en-US" sz="40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endParaRPr lang="en-US" altLang="en-US" sz="4000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685800" y="19050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457200">
              <a:spcBef>
                <a:spcPct val="50000"/>
              </a:spcBef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1067" name="Group 43"/>
          <p:cNvGraphicFramePr>
            <a:graphicFrameLocks noGrp="1"/>
          </p:cNvGraphicFramePr>
          <p:nvPr/>
        </p:nvGraphicFramePr>
        <p:xfrm>
          <a:off x="212725" y="1069975"/>
          <a:ext cx="8767762" cy="5146675"/>
        </p:xfrm>
        <a:graphic>
          <a:graphicData uri="http://schemas.openxmlformats.org/drawingml/2006/table">
            <a:tbl>
              <a:tblPr/>
              <a:tblGrid>
                <a:gridCol w="2922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2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2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339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80" charset="-128"/>
                        </a:rPr>
                        <a:t>Be Respectful</a:t>
                      </a:r>
                    </a:p>
                  </a:txBody>
                  <a:tcPr marL="91442" marR="91442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80" charset="-128"/>
                        </a:rPr>
                        <a:t>Be Responsible</a:t>
                      </a:r>
                    </a:p>
                  </a:txBody>
                  <a:tcPr marL="91442" marR="91442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80" charset="-128"/>
                        </a:rPr>
                        <a:t>Be a Problem Solver</a:t>
                      </a:r>
                    </a:p>
                  </a:txBody>
                  <a:tcPr marL="91442" marR="91442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327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Char char="þ"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0" charset="-128"/>
                        <a:cs typeface="Times" pitchFamily="80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Char char="þ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0" charset="-128"/>
                          <a:cs typeface="Times" pitchFamily="80" charset="0"/>
                        </a:rPr>
                        <a:t>Complete sign-in and other team tasks on time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Char char="þ"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0" charset="-128"/>
                        <a:cs typeface="Times" pitchFamily="80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Char char="þ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0" charset="-128"/>
                          <a:cs typeface="Times" pitchFamily="80" charset="0"/>
                        </a:rPr>
                        <a:t>Set cell phones to vibrate/silent mode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Char char="þ"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0" charset="-128"/>
                        <a:cs typeface="Times" pitchFamily="80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Char char="þ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0" charset="-128"/>
                          <a:cs typeface="Times" pitchFamily="80" charset="0"/>
                        </a:rPr>
                        <a:t>Keep your phone with you at all times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Char char="þ"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0" charset="-128"/>
                        <a:cs typeface="Times" pitchFamily="80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Char char="þ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0" charset="-128"/>
                          <a:cs typeface="Times" pitchFamily="80" charset="0"/>
                        </a:rPr>
                        <a:t>Accept calls in hallways only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Char char="þ"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0" charset="-128"/>
                        <a:cs typeface="Times" pitchFamily="80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0" charset="-128"/>
                          <a:cs typeface="Times" pitchFamily="80" charset="0"/>
                          <a:sym typeface="Wingdings"/>
                        </a:rPr>
                        <a:t> 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0" charset="-128"/>
                          <a:cs typeface="Times" pitchFamily="80" charset="0"/>
                        </a:rPr>
                        <a:t>Be on time</a:t>
                      </a:r>
                    </a:p>
                  </a:txBody>
                  <a:tcPr marL="91442" marR="91442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Char char="þ"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0" charset="-128"/>
                        <a:cs typeface="Times" pitchFamily="80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Char char="þ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0" charset="-128"/>
                          <a:cs typeface="Times" pitchFamily="80" charset="0"/>
                        </a:rPr>
                        <a:t>Clean up your table area at the end of the program and discard trash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Char char="þ"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0" charset="-128"/>
                        <a:cs typeface="Times" pitchFamily="80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Char char="þ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0" charset="-128"/>
                          <a:cs typeface="Times" pitchFamily="80" charset="0"/>
                        </a:rPr>
                        <a:t>Take care of personal needs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Char char="þ"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0" charset="-128"/>
                        <a:cs typeface="Times" pitchFamily="80" charset="0"/>
                      </a:endParaRPr>
                    </a:p>
                    <a:p>
                      <a:pPr marL="290513" marR="0" lvl="0" indent="-2905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Char char="þ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0" charset="-128"/>
                          <a:cs typeface="Times" pitchFamily="80" charset="0"/>
                        </a:rPr>
                        <a:t>Contact a consultant  </a:t>
                      </a:r>
                    </a:p>
                    <a:p>
                      <a:pPr marL="290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0" charset="-128"/>
                          <a:cs typeface="Times" pitchFamily="80" charset="0"/>
                        </a:rPr>
                        <a:t>so that we can provide any needed assistance.</a:t>
                      </a:r>
                    </a:p>
                  </a:txBody>
                  <a:tcPr marL="91442" marR="91442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Char char="þ"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0" charset="-128"/>
                        <a:cs typeface="Times" pitchFamily="80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Char char="þ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0" charset="-128"/>
                          <a:cs typeface="Times" pitchFamily="80" charset="0"/>
                        </a:rPr>
                        <a:t>Seek clarification (Ask questions)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Char char="þ"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0" charset="-128"/>
                        <a:cs typeface="Times" pitchFamily="80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Char char="þ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0" charset="-128"/>
                          <a:cs typeface="Times" pitchFamily="80" charset="0"/>
                        </a:rPr>
                        <a:t> Participate in discussions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Char char="þ"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0" charset="-128"/>
                        <a:cs typeface="Times" pitchFamily="80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Char char="þ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0" charset="-128"/>
                          <a:cs typeface="Times" pitchFamily="80" charset="0"/>
                        </a:rPr>
                        <a:t>Use positive statements and restatements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Char char="þ"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0" charset="-128"/>
                        <a:cs typeface="Times" pitchFamily="80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0" charset="-128"/>
                        <a:cs typeface="Times" pitchFamily="80" charset="0"/>
                      </a:endParaRPr>
                    </a:p>
                  </a:txBody>
                  <a:tcPr marL="91442" marR="91442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402" name="Picture 7" descr="FOOTER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2550"/>
            <a:ext cx="91440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66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954945"/>
            <a:ext cx="3162650" cy="252508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9200" y="980112"/>
            <a:ext cx="3162650" cy="252508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3600" dirty="0">
                <a:solidFill>
                  <a:prstClr val="white"/>
                </a:solidFill>
              </a:rPr>
              <a:t>Check in-Check out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63737" y="954945"/>
            <a:ext cx="3162650" cy="252508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63737" y="954945"/>
            <a:ext cx="3162650" cy="252508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3200" dirty="0">
                <a:solidFill>
                  <a:prstClr val="white"/>
                </a:solidFill>
              </a:rPr>
              <a:t>Social and Academic Instructional Groups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48000" y="3657600"/>
            <a:ext cx="3162650" cy="252508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0" y="3657600"/>
            <a:ext cx="3162650" cy="252508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3300" dirty="0">
                <a:solidFill>
                  <a:prstClr val="white"/>
                </a:solidFill>
              </a:rPr>
              <a:t>School-based Mentors</a:t>
            </a:r>
          </a:p>
        </p:txBody>
      </p:sp>
      <p:sp>
        <p:nvSpPr>
          <p:cNvPr id="8" name="Rectangle 7"/>
          <p:cNvSpPr/>
          <p:nvPr/>
        </p:nvSpPr>
        <p:spPr>
          <a:xfrm>
            <a:off x="1981200" y="150097"/>
            <a:ext cx="5141024" cy="64633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200" b="1" dirty="0">
                <a:solidFill>
                  <a:srgbClr val="C00000"/>
                </a:solidFill>
                <a:latin typeface="Arial"/>
                <a:ea typeface="+mj-ea"/>
                <a:cs typeface="Arial"/>
              </a:rPr>
              <a:t>Tier II Interventions</a:t>
            </a:r>
          </a:p>
        </p:txBody>
      </p:sp>
    </p:spTree>
    <p:extLst>
      <p:ext uri="{BB962C8B-B14F-4D97-AF65-F5344CB8AC3E}">
        <p14:creationId xmlns:p14="http://schemas.microsoft.com/office/powerpoint/2010/main" val="107102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Connector 5"/>
          <p:cNvSpPr/>
          <p:nvPr/>
        </p:nvSpPr>
        <p:spPr>
          <a:xfrm>
            <a:off x="2133600" y="381000"/>
            <a:ext cx="5821680" cy="5577840"/>
          </a:xfrm>
          <a:prstGeom prst="flowChartConnector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4400" b="1" dirty="0">
                <a:solidFill>
                  <a:prstClr val="white"/>
                </a:solidFill>
                <a:latin typeface="Arial"/>
                <a:cs typeface="Arial"/>
              </a:rPr>
              <a:t>Check your classroom management strategies</a:t>
            </a:r>
            <a:endParaRPr lang="en-US" sz="7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914400" y="381000"/>
            <a:ext cx="5821680" cy="5577840"/>
          </a:xfrm>
          <a:prstGeom prst="flowChartConnector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4400" b="1" dirty="0">
                <a:solidFill>
                  <a:prstClr val="white"/>
                </a:solidFill>
                <a:latin typeface="Arial"/>
                <a:cs typeface="Arial"/>
              </a:rPr>
              <a:t>Before selecting an intervention…</a:t>
            </a:r>
          </a:p>
        </p:txBody>
      </p:sp>
    </p:spTree>
    <p:extLst>
      <p:ext uri="{BB962C8B-B14F-4D97-AF65-F5344CB8AC3E}">
        <p14:creationId xmlns:p14="http://schemas.microsoft.com/office/powerpoint/2010/main" val="112847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4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6186" y="280218"/>
            <a:ext cx="8785367" cy="129266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200" b="1" dirty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Increase Classroom</a:t>
            </a:r>
          </a:p>
          <a:p>
            <a:pPr algn="ctr">
              <a:spcBef>
                <a:spcPct val="0"/>
              </a:spcBef>
            </a:pPr>
            <a:r>
              <a:rPr lang="en-US" sz="4200" b="1" dirty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Management Support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858" t="9793" r="3733" b="7916"/>
          <a:stretch/>
        </p:blipFill>
        <p:spPr>
          <a:xfrm>
            <a:off x="164217" y="1828800"/>
            <a:ext cx="8862736" cy="43434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6553200" y="2438400"/>
            <a:ext cx="1905000" cy="1143000"/>
          </a:xfrm>
          <a:prstGeom prst="rightArrow">
            <a:avLst/>
          </a:prstGeom>
          <a:solidFill>
            <a:srgbClr val="73A4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6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686" y="155840"/>
            <a:ext cx="8739096" cy="129266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200" b="1" dirty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Increase Classroom</a:t>
            </a:r>
          </a:p>
          <a:p>
            <a:pPr algn="ctr">
              <a:spcBef>
                <a:spcPct val="0"/>
              </a:spcBef>
            </a:pPr>
            <a:r>
              <a:rPr lang="en-US" sz="4200" b="1" dirty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Management support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3669" y="2049328"/>
            <a:ext cx="419357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þ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Classroom-wide positive expectations are taught and encouraged.</a:t>
            </a:r>
          </a:p>
          <a:p>
            <a:pPr marL="285750" indent="-285750">
              <a:buFont typeface="Wingdings"/>
              <a:buChar char="þ"/>
            </a:pP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marL="285750" indent="-285750">
              <a:buFont typeface="Wingdings"/>
              <a:buChar char="þ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Classroom routines and cues are taught.</a:t>
            </a:r>
          </a:p>
          <a:p>
            <a:pPr marL="285750" indent="-285750">
              <a:buFont typeface="Wingdings"/>
              <a:buChar char="þ"/>
            </a:pP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marL="285750" indent="-285750">
              <a:buFont typeface="Wingdings"/>
              <a:buChar char="þ"/>
            </a:pP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A ratio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of 4 positives to 1 corrective adult-student interaction is practiced consistently.</a:t>
            </a:r>
          </a:p>
          <a:p>
            <a:pPr marL="285750" indent="-285750">
              <a:buFont typeface="Wingdings"/>
              <a:buChar char="þ"/>
            </a:pP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marL="285750" indent="-285750">
              <a:buFont typeface="Wingdings"/>
              <a:buChar char="þ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Active supervision occurs in the classroom and during transitions.</a:t>
            </a:r>
          </a:p>
        </p:txBody>
      </p:sp>
      <p:sp>
        <p:nvSpPr>
          <p:cNvPr id="3" name="Rectangle 2"/>
          <p:cNvSpPr/>
          <p:nvPr/>
        </p:nvSpPr>
        <p:spPr>
          <a:xfrm>
            <a:off x="1134613" y="1548473"/>
            <a:ext cx="69612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Staff should check to see if these strategies are in place.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615233" y="2068388"/>
            <a:ext cx="4528767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/>
              <a:buChar char="þ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Redirections for minor, infrequent behavior errors are used consistently.</a:t>
            </a:r>
          </a:p>
          <a:p>
            <a:pPr marL="285750" indent="-285750">
              <a:buFont typeface="Wingdings"/>
              <a:buChar char="þ"/>
            </a:pP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marL="285750" indent="-285750">
              <a:buFont typeface="Wingdings"/>
              <a:buChar char="þ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Frequent pre-corrects for chronic errors are used.</a:t>
            </a:r>
          </a:p>
          <a:p>
            <a:endParaRPr lang="en-US" sz="1000" b="1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marL="285750" indent="-285750">
              <a:buFont typeface="Wingdings"/>
              <a:buChar char="þ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There is effective academic instruction and curriculum.</a:t>
            </a:r>
          </a:p>
          <a:p>
            <a:endParaRPr lang="en-US" sz="1000" b="1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marL="285750" indent="-285750">
              <a:buFont typeface="Wingdings"/>
              <a:buChar char="þ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There is a continuum of appropriate consequences enforced consistently and fairly.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419600" y="2049328"/>
            <a:ext cx="0" cy="4229459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63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E9DCA-E79F-79FA-6529-6E2E76096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PBIS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FB7E6-6A6D-7E0C-946D-19E29F48D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600" dirty="0"/>
          </a:p>
          <a:p>
            <a:r>
              <a:rPr lang="en-US" sz="2400" dirty="0"/>
              <a:t>When a student struggles to read…… we teach.</a:t>
            </a:r>
          </a:p>
          <a:p>
            <a:endParaRPr lang="en-US" sz="2400" dirty="0"/>
          </a:p>
          <a:p>
            <a:r>
              <a:rPr lang="en-US" sz="2400" dirty="0"/>
              <a:t>When a student struggles in math…… we teach.</a:t>
            </a:r>
          </a:p>
          <a:p>
            <a:endParaRPr lang="en-US" sz="2400" dirty="0"/>
          </a:p>
          <a:p>
            <a:r>
              <a:rPr lang="en-US" sz="2400" dirty="0"/>
              <a:t>When a student struggles to play an instrument…… we teach.</a:t>
            </a:r>
          </a:p>
          <a:p>
            <a:endParaRPr lang="en-US" sz="2400" dirty="0"/>
          </a:p>
          <a:p>
            <a:r>
              <a:rPr lang="en-US" sz="2400" dirty="0"/>
              <a:t>When a student struggles to behave……. we punish?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372533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8"/>
          <p:cNvSpPr>
            <a:spLocks noChangeArrowheads="1"/>
          </p:cNvSpPr>
          <p:nvPr/>
        </p:nvSpPr>
        <p:spPr bwMode="auto">
          <a:xfrm>
            <a:off x="5834752" y="3043325"/>
            <a:ext cx="1594748" cy="149455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503956" y="2706294"/>
            <a:ext cx="2822390" cy="26953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1" y="1010285"/>
            <a:ext cx="6318436" cy="6286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/>
              <a:t>Discipline Works When...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1650" y="1475274"/>
            <a:ext cx="5657850" cy="857250"/>
          </a:xfrm>
        </p:spPr>
        <p:txBody>
          <a:bodyPr>
            <a:normAutofit fontScale="85000" lnSpcReduction="100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b="1" dirty="0"/>
              <a:t>prevention creates more </a:t>
            </a:r>
            <a:r>
              <a:rPr lang="en-US" sz="3300" b="1" i="1" dirty="0">
                <a:solidFill>
                  <a:srgbClr val="22930F"/>
                </a:solidFill>
              </a:rPr>
              <a:t>positive</a:t>
            </a:r>
            <a:r>
              <a:rPr lang="en-US" b="1" dirty="0"/>
              <a:t> than negative consequences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1748026" y="3042834"/>
            <a:ext cx="240863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prstClr val="black"/>
                </a:solidFill>
                <a:latin typeface="Arial" charset="0"/>
              </a:rPr>
              <a:t>Reinforcement</a:t>
            </a:r>
          </a:p>
          <a:p>
            <a:pPr algn="ctr"/>
            <a:r>
              <a:rPr lang="en-US" sz="2100" b="1" dirty="0">
                <a:solidFill>
                  <a:prstClr val="black"/>
                </a:solidFill>
                <a:latin typeface="Arial" charset="0"/>
              </a:rPr>
              <a:t>(success)</a:t>
            </a:r>
            <a:endParaRPr lang="en-US" sz="24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993" name="Text Box 10"/>
          <p:cNvSpPr txBox="1">
            <a:spLocks noChangeArrowheads="1"/>
          </p:cNvSpPr>
          <p:nvPr/>
        </p:nvSpPr>
        <p:spPr bwMode="auto">
          <a:xfrm>
            <a:off x="5968415" y="3314492"/>
            <a:ext cx="1396536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50" b="1" dirty="0">
                <a:solidFill>
                  <a:prstClr val="black"/>
                </a:solidFill>
                <a:latin typeface="Arial" charset="0"/>
              </a:rPr>
              <a:t>Punishment</a:t>
            </a:r>
          </a:p>
        </p:txBody>
      </p:sp>
      <p:sp>
        <p:nvSpPr>
          <p:cNvPr id="41994" name="Text Box 11"/>
          <p:cNvSpPr txBox="1">
            <a:spLocks noChangeArrowheads="1"/>
          </p:cNvSpPr>
          <p:nvPr/>
        </p:nvSpPr>
        <p:spPr bwMode="auto">
          <a:xfrm>
            <a:off x="4057651" y="2270990"/>
            <a:ext cx="1200149" cy="85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950" b="1" dirty="0">
                <a:solidFill>
                  <a:prstClr val="black"/>
                </a:solidFill>
                <a:latin typeface="Arial" charset="0"/>
              </a:rPr>
              <a:t>4:1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0819FA-6467-46AD-A2C9-3CA273B46C4B}" type="slidenum">
              <a:rPr lang="en-US" smtClean="0"/>
              <a:pPr/>
              <a:t>35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4863">
            <a:off x="2926744" y="4256599"/>
            <a:ext cx="914399" cy="725714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32" y="4389782"/>
            <a:ext cx="769907" cy="685800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344" y="3679239"/>
            <a:ext cx="847730" cy="678860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4447978" y="5049824"/>
            <a:ext cx="857250" cy="62865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1" name="Line 6"/>
          <p:cNvSpPr>
            <a:spLocks noChangeShapeType="1"/>
          </p:cNvSpPr>
          <p:nvPr/>
        </p:nvSpPr>
        <p:spPr bwMode="auto">
          <a:xfrm flipV="1">
            <a:off x="2368864" y="4389783"/>
            <a:ext cx="5060638" cy="121192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4932">
            <a:off x="1597555" y="3852417"/>
            <a:ext cx="1017384" cy="677023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632" y="3570016"/>
            <a:ext cx="925021" cy="967868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3860395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7"/>
          <p:cNvSpPr>
            <a:spLocks noChangeArrowheads="1" noChangeShapeType="1" noTextEdit="1"/>
          </p:cNvSpPr>
          <p:nvPr/>
        </p:nvSpPr>
        <p:spPr bwMode="auto">
          <a:xfrm>
            <a:off x="2602706" y="1148954"/>
            <a:ext cx="4400550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Paradigm Shift</a:t>
            </a:r>
          </a:p>
        </p:txBody>
      </p:sp>
      <p:pic>
        <p:nvPicPr>
          <p:cNvPr id="3379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972" y="1115616"/>
            <a:ext cx="1123379" cy="82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6" name="Group 9"/>
          <p:cNvGrpSpPr>
            <a:grpSpLocks/>
          </p:cNvGrpSpPr>
          <p:nvPr/>
        </p:nvGrpSpPr>
        <p:grpSpPr bwMode="auto">
          <a:xfrm>
            <a:off x="3657601" y="2286001"/>
            <a:ext cx="4235549" cy="3220640"/>
            <a:chOff x="3169920" y="1600200"/>
            <a:chExt cx="6784040" cy="4295158"/>
          </a:xfrm>
        </p:grpSpPr>
        <p:pic>
          <p:nvPicPr>
            <p:cNvPr id="33802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9920" y="1600200"/>
              <a:ext cx="5726877" cy="4295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 rot="1483866">
              <a:off x="6470436" y="2126879"/>
              <a:ext cx="3483524" cy="18470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1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Teaching and Recognizing </a:t>
              </a:r>
            </a:p>
            <a:p>
              <a:pPr algn="ctr">
                <a:defRPr/>
              </a:pPr>
              <a:r>
                <a:rPr lang="en-US" sz="21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Positive Behaviors</a:t>
              </a:r>
            </a:p>
          </p:txBody>
        </p:sp>
      </p:grpSp>
      <p:grpSp>
        <p:nvGrpSpPr>
          <p:cNvPr id="33797" name="Group 3"/>
          <p:cNvGrpSpPr>
            <a:grpSpLocks/>
          </p:cNvGrpSpPr>
          <p:nvPr/>
        </p:nvGrpSpPr>
        <p:grpSpPr bwMode="auto">
          <a:xfrm>
            <a:off x="1208946" y="2459044"/>
            <a:ext cx="2395849" cy="2505864"/>
            <a:chOff x="88065" y="2136598"/>
            <a:chExt cx="3194147" cy="3340308"/>
          </a:xfrm>
        </p:grpSpPr>
        <p:pic>
          <p:nvPicPr>
            <p:cNvPr id="33799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378" y="3457213"/>
              <a:ext cx="1959102" cy="2019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 rot="4289439">
              <a:off x="1131281" y="1093382"/>
              <a:ext cx="1107716" cy="3194147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 algn="ctr">
                <a:defRPr/>
              </a:pPr>
              <a:r>
                <a:rPr lang="en-US" sz="21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REACTING to</a:t>
              </a:r>
            </a:p>
            <a:p>
              <a:pPr algn="ctr">
                <a:defRPr/>
              </a:pPr>
              <a:r>
                <a:rPr lang="en-US" sz="21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Problem Behavior</a:t>
              </a:r>
            </a:p>
          </p:txBody>
        </p:sp>
        <p:sp>
          <p:nvSpPr>
            <p:cNvPr id="7" name="Isosceles Triangle 6"/>
            <p:cNvSpPr/>
            <p:nvPr/>
          </p:nvSpPr>
          <p:spPr>
            <a:xfrm rot="1658207">
              <a:off x="1533520" y="3370826"/>
              <a:ext cx="293659" cy="636426"/>
            </a:xfrm>
            <a:prstGeom prst="triangle">
              <a:avLst>
                <a:gd name="adj" fmla="val 58793"/>
              </a:avLst>
            </a:prstGeom>
            <a:solidFill>
              <a:srgbClr val="29C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</p:grpSp>
      <p:pic>
        <p:nvPicPr>
          <p:cNvPr id="33798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40017">
            <a:off x="2699149" y="3462338"/>
            <a:ext cx="1849040" cy="58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0819FA-6467-46AD-A2C9-3CA273B46C4B}" type="slidenum">
              <a:rPr lang="en-US" smtClean="0"/>
              <a:pPr/>
              <a:t>36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6692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6945" y="392940"/>
            <a:ext cx="6433457" cy="6463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200" b="1" dirty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Tier II Intervention</a:t>
            </a:r>
          </a:p>
        </p:txBody>
      </p:sp>
      <p:sp>
        <p:nvSpPr>
          <p:cNvPr id="6" name="Double Wave 5"/>
          <p:cNvSpPr/>
          <p:nvPr/>
        </p:nvSpPr>
        <p:spPr>
          <a:xfrm>
            <a:off x="275771" y="1039271"/>
            <a:ext cx="8374743" cy="4339771"/>
          </a:xfrm>
          <a:prstGeom prst="double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Behavior Education Program (BEP)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Daily Check-in/Check-out Intervention (CICO) </a:t>
            </a:r>
          </a:p>
          <a:p>
            <a:pPr algn="r"/>
            <a:endParaRPr lang="en-US" sz="2000" dirty="0">
              <a:latin typeface="Arial Rounded MT Bold" panose="020F0704030504030204" pitchFamily="34" charset="0"/>
            </a:endParaRPr>
          </a:p>
          <a:p>
            <a:pPr algn="r"/>
            <a:r>
              <a:rPr lang="en-US" sz="2000" dirty="0">
                <a:latin typeface="Arial Rounded MT Bold" panose="020F0704030504030204" pitchFamily="34" charset="0"/>
              </a:rPr>
              <a:t>Crone, Hawken, &amp; Horner, 2010</a:t>
            </a:r>
          </a:p>
          <a:p>
            <a:pPr algn="r"/>
            <a:r>
              <a:rPr lang="en-US" sz="2000" dirty="0">
                <a:latin typeface="Arial Rounded MT Bold" panose="020F0704030504030204" pitchFamily="34" charset="0"/>
              </a:rPr>
              <a:t>The Guilford Press</a:t>
            </a:r>
          </a:p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936014" y="5540192"/>
            <a:ext cx="17145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5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3976008" cy="5229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947" t="466" r="1320" b="509"/>
          <a:stretch/>
        </p:blipFill>
        <p:spPr>
          <a:xfrm>
            <a:off x="5105400" y="495300"/>
            <a:ext cx="3657600" cy="5251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208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954945"/>
            <a:ext cx="3162650" cy="252508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9200" y="980112"/>
            <a:ext cx="3162650" cy="252508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400" dirty="0">
                <a:solidFill>
                  <a:prstClr val="white"/>
                </a:solidFill>
              </a:rPr>
              <a:t>1. Morning check-in </a:t>
            </a:r>
          </a:p>
          <a:p>
            <a:pPr algn="ctr" defTabSz="457200"/>
            <a:r>
              <a:rPr lang="en-US" sz="2400" dirty="0">
                <a:solidFill>
                  <a:prstClr val="white"/>
                </a:solidFill>
              </a:rPr>
              <a:t>(Get Daily Progress Report-DPR)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63737" y="954945"/>
            <a:ext cx="3162650" cy="252508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63737" y="954945"/>
            <a:ext cx="3162650" cy="252508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2. Teacher/staff feedback throughout day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0" y="3657600"/>
            <a:ext cx="3162650" cy="252508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0" y="3657600"/>
            <a:ext cx="3162650" cy="252508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400" dirty="0">
                <a:solidFill>
                  <a:prstClr val="white"/>
                </a:solidFill>
              </a:rPr>
              <a:t>3. End of day check-out</a:t>
            </a:r>
          </a:p>
          <a:p>
            <a:pPr marL="342900" indent="-342900" algn="ctr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</a:rPr>
              <a:t>Tally and record points</a:t>
            </a:r>
          </a:p>
          <a:p>
            <a:pPr marL="342900" indent="-342900" algn="ctr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</a:rPr>
              <a:t>Receive recognition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191869"/>
            <a:ext cx="8839200" cy="6463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200" b="1" dirty="0">
                <a:solidFill>
                  <a:srgbClr val="C00000"/>
                </a:solidFill>
                <a:cs typeface="Arial"/>
              </a:rPr>
              <a:t>Cycle: Check-In and Check-out</a:t>
            </a:r>
          </a:p>
        </p:txBody>
      </p:sp>
    </p:spTree>
    <p:extLst>
      <p:ext uri="{BB962C8B-B14F-4D97-AF65-F5344CB8AC3E}">
        <p14:creationId xmlns:p14="http://schemas.microsoft.com/office/powerpoint/2010/main" val="91301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5FCF5"/>
              </a:clrFrom>
              <a:clrTo>
                <a:srgbClr val="F5FC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8800" y="-186489"/>
            <a:ext cx="5263817" cy="582528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6336" y="1384750"/>
            <a:ext cx="2791327" cy="1354217"/>
          </a:xfrm>
        </p:spPr>
        <p:txBody>
          <a:bodyPr/>
          <a:lstStyle/>
          <a:p>
            <a:r>
              <a:rPr lang="en-US" sz="4400" dirty="0"/>
              <a:t>Ohio PBIS Network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28B3FB-A1ED-4186-A590-CA5783292D30}"/>
              </a:ext>
            </a:extLst>
          </p:cNvPr>
          <p:cNvSpPr txBox="1"/>
          <p:nvPr/>
        </p:nvSpPr>
        <p:spPr>
          <a:xfrm>
            <a:off x="533400" y="5473250"/>
            <a:ext cx="73152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4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045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1651233"/>
            <a:ext cx="3162650" cy="252508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9200" y="1676400"/>
            <a:ext cx="3162650" cy="252508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400" dirty="0">
                <a:solidFill>
                  <a:prstClr val="white"/>
                </a:solidFill>
              </a:rPr>
              <a:t>4. Data collection and progress monitoring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63737" y="1651233"/>
            <a:ext cx="3162650" cy="252508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63737" y="1651233"/>
            <a:ext cx="3162650" cy="252508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45720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5. Take DPR home and return signed copy 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191869"/>
            <a:ext cx="8839200" cy="6463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200" b="1" dirty="0">
                <a:solidFill>
                  <a:srgbClr val="C00000"/>
                </a:solidFill>
                <a:cs typeface="Arial"/>
              </a:rPr>
              <a:t>Cycle: Check-In and Check-out</a:t>
            </a:r>
          </a:p>
        </p:txBody>
      </p:sp>
    </p:spTree>
    <p:extLst>
      <p:ext uri="{BB962C8B-B14F-4D97-AF65-F5344CB8AC3E}">
        <p14:creationId xmlns:p14="http://schemas.microsoft.com/office/powerpoint/2010/main" val="151121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4" grpId="0" animBg="1"/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23330"/>
          </a:xfr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pPr algn="ctr">
              <a:buNone/>
            </a:pPr>
            <a:r>
              <a:rPr lang="en-US" sz="1800" b="1" dirty="0">
                <a:solidFill>
                  <a:schemeClr val="tx1"/>
                </a:solidFill>
              </a:rPr>
              <a:t>HAWK  Report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		</a:t>
            </a:r>
            <a:r>
              <a:rPr lang="en-US" sz="1800" b="1" dirty="0">
                <a:solidFill>
                  <a:schemeClr val="tx1"/>
                </a:solidFill>
              </a:rPr>
              <a:t>H</a:t>
            </a:r>
            <a:r>
              <a:rPr lang="en-US" sz="1800" dirty="0">
                <a:solidFill>
                  <a:schemeClr val="tx1"/>
                </a:solidFill>
              </a:rPr>
              <a:t>elping </a:t>
            </a:r>
            <a:r>
              <a:rPr lang="en-US" sz="1800" b="1" dirty="0">
                <a:solidFill>
                  <a:schemeClr val="tx1"/>
                </a:solidFill>
              </a:rPr>
              <a:t>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chemeClr val="tx1"/>
                </a:solidFill>
              </a:rPr>
              <a:t>W</a:t>
            </a:r>
            <a:r>
              <a:rPr lang="en-US" sz="1800" dirty="0">
                <a:solidFill>
                  <a:schemeClr val="tx1"/>
                </a:solidFill>
              </a:rPr>
              <a:t>inning </a:t>
            </a:r>
            <a:r>
              <a:rPr lang="en-US" sz="1800" b="1" dirty="0">
                <a:solidFill>
                  <a:schemeClr val="tx1"/>
                </a:solidFill>
              </a:rPr>
              <a:t>K</a:t>
            </a:r>
            <a:r>
              <a:rPr lang="en-US" sz="1800" dirty="0">
                <a:solidFill>
                  <a:schemeClr val="tx1"/>
                </a:solidFill>
              </a:rPr>
              <a:t>id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		   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Date </a:t>
            </a:r>
            <a:r>
              <a:rPr lang="en-US" sz="1200" u="sng" dirty="0">
                <a:solidFill>
                  <a:schemeClr val="tx1"/>
                </a:solidFill>
              </a:rPr>
              <a:t>_________________ </a:t>
            </a:r>
            <a:r>
              <a:rPr lang="en-US" sz="1200" dirty="0">
                <a:solidFill>
                  <a:schemeClr val="tx1"/>
                </a:solidFill>
              </a:rPr>
              <a:t>			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Teacher___________________________ 		Student__________________________</a:t>
            </a:r>
            <a:r>
              <a:rPr lang="en-US" sz="1200" dirty="0"/>
              <a:t>___</a:t>
            </a:r>
          </a:p>
        </p:txBody>
      </p:sp>
      <p:sp>
        <p:nvSpPr>
          <p:cNvPr id="5" name="Rectangle 77"/>
          <p:cNvSpPr>
            <a:spLocks noChangeArrowheads="1"/>
          </p:cNvSpPr>
          <p:nvPr/>
        </p:nvSpPr>
        <p:spPr bwMode="auto">
          <a:xfrm>
            <a:off x="457200" y="5493495"/>
            <a:ext cx="8229600" cy="83099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 sz="1200" dirty="0">
              <a:latin typeface="Calibri" charset="0"/>
            </a:endParaRPr>
          </a:p>
          <a:p>
            <a:r>
              <a:rPr lang="en-US" sz="1200" dirty="0">
                <a:latin typeface="Calibri" charset="0"/>
              </a:rPr>
              <a:t>Parent’s signature______________________________	</a:t>
            </a:r>
          </a:p>
          <a:p>
            <a:endParaRPr lang="en-US" sz="1200" dirty="0">
              <a:latin typeface="Calibri" charset="0"/>
            </a:endParaRPr>
          </a:p>
          <a:p>
            <a:r>
              <a:rPr lang="en-US" sz="1200" dirty="0">
                <a:latin typeface="Calibri" charset="0"/>
              </a:rPr>
              <a:t>WOW:_________________________________________________________________________________</a:t>
            </a:r>
          </a:p>
        </p:txBody>
      </p:sp>
      <p:graphicFrame>
        <p:nvGraphicFramePr>
          <p:cNvPr id="4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4807459"/>
              </p:ext>
            </p:extLst>
          </p:nvPr>
        </p:nvGraphicFramePr>
        <p:xfrm>
          <a:off x="457200" y="1147128"/>
          <a:ext cx="8229600" cy="4526280"/>
        </p:xfrm>
        <a:graphic>
          <a:graphicData uri="http://schemas.openxmlformats.org/drawingml/2006/table">
            <a:tbl>
              <a:tblPr/>
              <a:tblGrid>
                <a:gridCol w="102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7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6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7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17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3991"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0 = No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1= Good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2= Excellent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         Be Safe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   Be Respectful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      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      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Be Your Personal Best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Teacher</a:t>
                      </a:r>
                    </a:p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initials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3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   Keep hands, feet, 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  and objects to self  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    Use kind words 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       and actions  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   Follow directions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   Working in class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10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  Class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     0       1       2     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     0       1       2     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     0       1       2     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     0       1       2     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10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 Recess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     0       1       2     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     0       1       2     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     0       1       2     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10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  Class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     0       1       2     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     0       1       2     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     0       1       2     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     0       1       2     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10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 Lunch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     0       1       2     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     0       1       2     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     0       1       2     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    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10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  Class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     0       1       2     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     0       1       2     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     0       1       2     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     0       1       2     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810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 Recess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     0       1       2     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     0       1       2     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     0       1       2     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    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810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  Class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     0       1       2     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     0       1       2     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     0       1       2     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     0       1       2     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8339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     Total Points =    </a:t>
                      </a:r>
                      <a:r>
                        <a:rPr kumimoji="0" lang="en-US" sz="1100" b="0" i="0" u="sng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                       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Points Possible =            50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             Today ______________%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        Goal ______________%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960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5471"/>
            <a:ext cx="8229600" cy="64633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ＭＳ Ｐゴシック" pitchFamily="34" charset="-128"/>
                <a:cs typeface="+mj-cs"/>
              </a:rPr>
              <a:t>Which Students Will Benefit?</a:t>
            </a:r>
          </a:p>
        </p:txBody>
      </p:sp>
      <p:sp>
        <p:nvSpPr>
          <p:cNvPr id="5" name="Rectangle 4"/>
          <p:cNvSpPr/>
          <p:nvPr/>
        </p:nvSpPr>
        <p:spPr>
          <a:xfrm>
            <a:off x="174172" y="1070257"/>
            <a:ext cx="4256314" cy="516898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b="1" u="sng" dirty="0">
              <a:ln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u="sng" dirty="0">
              <a:ln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u="sng" dirty="0">
                <a:ln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APPROPRIATE</a:t>
            </a:r>
          </a:p>
          <a:p>
            <a:pPr algn="ctr"/>
            <a:endParaRPr lang="en-US" b="1" u="sng" dirty="0">
              <a:ln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n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that: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 to display problems after universal school-wide/Tier 1 supports are in place, but don’t require immediate individualized support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Demonstrate behavior patterns across </a:t>
            </a:r>
            <a:r>
              <a:rPr lang="en-US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settings  </a:t>
            </a:r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in the 2-5 office referrals/infractions range per month</a:t>
            </a:r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Display low level disruptions</a:t>
            </a:r>
          </a:p>
          <a:p>
            <a:pPr marL="796925" lvl="2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Talking out, Unprepared, Talking back, Non-compliant, and/or other minor infractions</a:t>
            </a:r>
          </a:p>
          <a:p>
            <a:pPr marL="282575" lvl="2" indent="-282575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Seek adult attention</a:t>
            </a:r>
          </a:p>
          <a:p>
            <a:pPr marL="282575" lvl="2" indent="-282575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willing to participate</a:t>
            </a:r>
            <a:endParaRPr lang="en-US" dirty="0">
              <a:ln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u="sng" dirty="0">
              <a:ln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13514" y="1057643"/>
            <a:ext cx="4256314" cy="516898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b="1" u="sng" dirty="0">
              <a:ln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u="sng" dirty="0">
              <a:ln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u="sng" dirty="0">
              <a:ln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u="sng" dirty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INAPPROPRIATE</a:t>
            </a:r>
          </a:p>
          <a:p>
            <a:pPr algn="ctr"/>
            <a:endParaRPr lang="en-US" b="1" u="sng" dirty="0">
              <a:ln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that: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Demonstrate serious or violent behaviors/infractions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Demonstrate extreme chronic behavior (6-10 or more referrals)</a:t>
            </a:r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 more individualized support</a:t>
            </a:r>
          </a:p>
          <a:p>
            <a:pPr marL="285750" lvl="1" indent="-285750">
              <a:buFont typeface="Wingdings" panose="05000000000000000000" pitchFamily="2" charset="2"/>
              <a:buChar char="Ø"/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Font typeface="Wingdings" panose="05000000000000000000" pitchFamily="2" charset="2"/>
              <a:buChar char="Ø"/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n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u="sng" dirty="0">
              <a:ln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3544528" y="5328706"/>
            <a:ext cx="4060371" cy="827313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with more intense problems may benefit, but will need additional supports!</a:t>
            </a:r>
          </a:p>
        </p:txBody>
      </p:sp>
    </p:spTree>
    <p:extLst>
      <p:ext uri="{BB962C8B-B14F-4D97-AF65-F5344CB8AC3E}">
        <p14:creationId xmlns:p14="http://schemas.microsoft.com/office/powerpoint/2010/main" val="8501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Do We Need?</a:t>
            </a: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2307771" y="1600200"/>
            <a:ext cx="6379029" cy="609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7013" indent="-22701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71500" indent="-2254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25525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4906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47863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Coordinator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96163" y="3093239"/>
            <a:ext cx="1128549" cy="1128549"/>
            <a:chOff x="892773" y="0"/>
            <a:chExt cx="1836182" cy="1836182"/>
          </a:xfrm>
        </p:grpSpPr>
        <p:sp>
          <p:nvSpPr>
            <p:cNvPr id="8" name="Oval 7"/>
            <p:cNvSpPr/>
            <p:nvPr/>
          </p:nvSpPr>
          <p:spPr>
            <a:xfrm>
              <a:off x="892773" y="0"/>
              <a:ext cx="1836182" cy="1836182"/>
            </a:xfrm>
            <a:prstGeom prst="ellipse">
              <a:avLst/>
            </a:prstGeom>
            <a:gradFill>
              <a:gsLst>
                <a:gs pos="8000">
                  <a:schemeClr val="tx2"/>
                </a:gs>
                <a:gs pos="28000">
                  <a:schemeClr val="tx2"/>
                </a:gs>
                <a:gs pos="99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scene3d>
              <a:camera prst="orthographicFront"/>
              <a:lightRig rig="threePt" dir="t"/>
            </a:scene3d>
            <a:sp3d>
              <a:bevelT w="260350" h="2413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Oval 4"/>
            <p:cNvSpPr/>
            <p:nvPr/>
          </p:nvSpPr>
          <p:spPr>
            <a:xfrm>
              <a:off x="1161676" y="268903"/>
              <a:ext cx="1298376" cy="129837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260350" h="2413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4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96163" y="1379485"/>
            <a:ext cx="1128549" cy="1128549"/>
            <a:chOff x="892773" y="0"/>
            <a:chExt cx="1836182" cy="1836182"/>
          </a:xfrm>
        </p:grpSpPr>
        <p:sp>
          <p:nvSpPr>
            <p:cNvPr id="6" name="Oval 5"/>
            <p:cNvSpPr/>
            <p:nvPr/>
          </p:nvSpPr>
          <p:spPr>
            <a:xfrm>
              <a:off x="892773" y="0"/>
              <a:ext cx="1836182" cy="1836182"/>
            </a:xfrm>
            <a:prstGeom prst="ellipse">
              <a:avLst/>
            </a:prstGeom>
            <a:gradFill>
              <a:gsLst>
                <a:gs pos="8000">
                  <a:schemeClr val="tx2"/>
                </a:gs>
                <a:gs pos="28000">
                  <a:schemeClr val="tx2"/>
                </a:gs>
                <a:gs pos="99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scene3d>
              <a:camera prst="orthographicFront"/>
              <a:lightRig rig="threePt" dir="t"/>
            </a:scene3d>
            <a:sp3d>
              <a:bevelT w="260350" h="2413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" name="Oval 4"/>
            <p:cNvSpPr/>
            <p:nvPr/>
          </p:nvSpPr>
          <p:spPr>
            <a:xfrm>
              <a:off x="1161676" y="268903"/>
              <a:ext cx="1298376" cy="129837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260350" h="2413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4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Content Placeholder 2"/>
          <p:cNvSpPr>
            <a:spLocks noGrp="1"/>
          </p:cNvSpPr>
          <p:nvPr/>
        </p:nvSpPr>
        <p:spPr>
          <a:xfrm>
            <a:off x="2362200" y="3352800"/>
            <a:ext cx="6379029" cy="609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7013" indent="-22701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71500" indent="-2254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25525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4906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47863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Facilitators </a:t>
            </a:r>
          </a:p>
        </p:txBody>
      </p:sp>
    </p:spTree>
    <p:extLst>
      <p:ext uri="{BB962C8B-B14F-4D97-AF65-F5344CB8AC3E}">
        <p14:creationId xmlns:p14="http://schemas.microsoft.com/office/powerpoint/2010/main" val="408027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Coordinator vs. Facilitator</a:t>
            </a:r>
          </a:p>
        </p:txBody>
      </p:sp>
      <p:sp>
        <p:nvSpPr>
          <p:cNvPr id="41987" name="Rectangle 5"/>
          <p:cNvSpPr>
            <a:spLocks noGrp="1" noChangeArrowheads="1"/>
          </p:cNvSpPr>
          <p:nvPr>
            <p:ph idx="1"/>
          </p:nvPr>
        </p:nvSpPr>
        <p:spPr>
          <a:xfrm>
            <a:off x="232611" y="2025650"/>
            <a:ext cx="434741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/>
              <a:t>Organizes and/or oversees the specific interventions such as CICO, S/AIG &amp; Group with Individual Features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Manages resources 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May have limited contact with students</a:t>
            </a:r>
          </a:p>
          <a:p>
            <a:pPr>
              <a:lnSpc>
                <a:spcPct val="90000"/>
              </a:lnSpc>
            </a:pPr>
            <a:r>
              <a:rPr lang="en-US" sz="2200" b="1" dirty="0">
                <a:solidFill>
                  <a:srgbClr val="00B050"/>
                </a:solidFill>
              </a:rPr>
              <a:t>Roles include</a:t>
            </a:r>
            <a:r>
              <a:rPr lang="en-US" sz="2200" dirty="0"/>
              <a:t>: scheduling meetings, review &amp; collect data to share during team meetings, etc…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41988" name="Rectangle 6"/>
          <p:cNvSpPr>
            <a:spLocks noGrp="1" noChangeArrowheads="1"/>
          </p:cNvSpPr>
          <p:nvPr>
            <p:ph sz="half" idx="4294967295"/>
          </p:nvPr>
        </p:nvSpPr>
        <p:spPr>
          <a:xfrm>
            <a:off x="5003800" y="2025650"/>
            <a:ext cx="4140200" cy="40703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/>
              <a:t>Directly provides intervention support services to youth/families</a:t>
            </a:r>
          </a:p>
          <a:p>
            <a:pPr marL="227013" lvl="1" indent="-227013">
              <a:lnSpc>
                <a:spcPct val="90000"/>
              </a:lnSpc>
              <a:buFont typeface="Arial"/>
              <a:buChar char="•"/>
            </a:pPr>
            <a:r>
              <a:rPr lang="en-US" sz="2200" dirty="0"/>
              <a:t>May typically serve as many as 10-15 children</a:t>
            </a:r>
          </a:p>
          <a:p>
            <a:pPr marL="227013" lvl="1" indent="-227013">
              <a:lnSpc>
                <a:spcPct val="90000"/>
              </a:lnSpc>
              <a:buFont typeface="Arial"/>
              <a:buChar char="•"/>
            </a:pPr>
            <a:r>
              <a:rPr lang="en-US" sz="2200" b="1" dirty="0">
                <a:solidFill>
                  <a:srgbClr val="00B050"/>
                </a:solidFill>
              </a:rPr>
              <a:t>Roles include</a:t>
            </a:r>
            <a:r>
              <a:rPr lang="en-US" sz="2200" dirty="0"/>
              <a:t>: Provide daily check-in and check-out with students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Run groups</a:t>
            </a:r>
          </a:p>
          <a:p>
            <a:pPr marL="227013" lvl="1" indent="-227013">
              <a:lnSpc>
                <a:spcPct val="90000"/>
              </a:lnSpc>
              <a:buFont typeface="Arial"/>
              <a:buChar char="•"/>
            </a:pPr>
            <a:r>
              <a:rPr lang="en-US" sz="2200" dirty="0"/>
              <a:t>Maintain student records &amp; data</a:t>
            </a:r>
          </a:p>
          <a:p>
            <a:pPr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  <a:buFontTx/>
              <a:buNone/>
            </a:pPr>
            <a:endParaRPr lang="en-US" sz="2200" b="1" dirty="0"/>
          </a:p>
        </p:txBody>
      </p:sp>
      <p:sp>
        <p:nvSpPr>
          <p:cNvPr id="2" name="Rectangle 1"/>
          <p:cNvSpPr/>
          <p:nvPr/>
        </p:nvSpPr>
        <p:spPr>
          <a:xfrm>
            <a:off x="748856" y="1316849"/>
            <a:ext cx="2826415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Coordinator</a:t>
            </a:r>
          </a:p>
        </p:txBody>
      </p:sp>
      <p:sp>
        <p:nvSpPr>
          <p:cNvPr id="3" name="Rectangle 2"/>
          <p:cNvSpPr/>
          <p:nvPr/>
        </p:nvSpPr>
        <p:spPr>
          <a:xfrm>
            <a:off x="5567738" y="1316849"/>
            <a:ext cx="2390398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Facilitator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648199" y="1907780"/>
            <a:ext cx="0" cy="4229459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50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Roster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678" y="122141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/>
          </a:p>
          <a:p>
            <a:pPr>
              <a:buFont typeface="Wingdings" panose="05000000000000000000" pitchFamily="2" charset="2"/>
              <a:buChar char="Ø"/>
            </a:pPr>
            <a:r>
              <a:rPr lang="en-US"/>
              <a:t>No more than 30 students per facilitator at the secondary level </a:t>
            </a:r>
          </a:p>
          <a:p>
            <a:pPr lvl="1"/>
            <a:r>
              <a:rPr lang="en-US"/>
              <a:t>middle, junior high, high school </a:t>
            </a:r>
          </a:p>
          <a:p>
            <a:pPr marL="457200" lvl="1" indent="0">
              <a:buNone/>
            </a:pPr>
            <a:endParaRPr lang="en-US" sz="1000"/>
          </a:p>
          <a:p>
            <a:pPr>
              <a:buFont typeface="Wingdings" panose="05000000000000000000" pitchFamily="2" charset="2"/>
              <a:buChar char="Ø"/>
            </a:pPr>
            <a:r>
              <a:rPr lang="en-US"/>
              <a:t>Approximate maximum 15-20 students per facilitator at the elementary level.</a:t>
            </a:r>
          </a:p>
          <a:p>
            <a:pPr marL="0" indent="0">
              <a:buNone/>
            </a:pPr>
            <a:endParaRPr lang="en-US" sz="100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86200" y="52189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(See Crone, Hawken, &amp; Horner, 2010, p. 92)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59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A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4062651"/>
          </a:xfrm>
        </p:spPr>
        <p:txBody>
          <a:bodyPr/>
          <a:lstStyle/>
          <a:p>
            <a:r>
              <a:rPr lang="en-US" sz="6600" dirty="0">
                <a:solidFill>
                  <a:schemeClr val="bg1"/>
                </a:solidFill>
              </a:rPr>
              <a:t>How does </a:t>
            </a:r>
            <a:br>
              <a:rPr lang="en-US" sz="6600" dirty="0">
                <a:solidFill>
                  <a:schemeClr val="bg1"/>
                </a:solidFill>
              </a:rPr>
            </a:br>
            <a:r>
              <a:rPr lang="en-US" sz="6600" dirty="0">
                <a:solidFill>
                  <a:schemeClr val="bg1"/>
                </a:solidFill>
              </a:rPr>
              <a:t>Check-In/Check-out improve behavior?</a:t>
            </a:r>
            <a:br>
              <a:rPr lang="en-US" sz="6600" dirty="0">
                <a:solidFill>
                  <a:schemeClr val="bg1"/>
                </a:solidFill>
              </a:rPr>
            </a:b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2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38506"/>
            <a:ext cx="8610600" cy="5029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b="1" i="1" dirty="0">
                <a:solidFill>
                  <a:srgbClr val="C00000"/>
                </a:solidFill>
              </a:rPr>
              <a:t>Explicit teaching </a:t>
            </a:r>
            <a:r>
              <a:rPr lang="en-US" dirty="0"/>
              <a:t>of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dirty="0"/>
              <a:t>expected behavior to the student 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b="1" i="1" dirty="0">
                <a:solidFill>
                  <a:srgbClr val="C00000"/>
                </a:solidFill>
              </a:rPr>
              <a:t>Structured prompts </a:t>
            </a:r>
            <a:r>
              <a:rPr lang="en-US" dirty="0"/>
              <a:t>for appropriate behavior </a:t>
            </a:r>
          </a:p>
          <a:p>
            <a:pPr>
              <a:lnSpc>
                <a:spcPct val="90000"/>
              </a:lnSpc>
            </a:pPr>
            <a:r>
              <a:rPr lang="en-US" dirty="0"/>
              <a:t>Opportunities to </a:t>
            </a:r>
            <a:r>
              <a:rPr lang="en-US" b="1" i="1" dirty="0">
                <a:solidFill>
                  <a:srgbClr val="C00000"/>
                </a:solidFill>
              </a:rPr>
              <a:t>practice skills </a:t>
            </a:r>
          </a:p>
          <a:p>
            <a:pPr>
              <a:lnSpc>
                <a:spcPct val="90000"/>
              </a:lnSpc>
            </a:pPr>
            <a:r>
              <a:rPr lang="en-US" dirty="0"/>
              <a:t>Opportunities for </a:t>
            </a:r>
            <a:r>
              <a:rPr lang="en-US" b="1" i="1" dirty="0">
                <a:solidFill>
                  <a:srgbClr val="C00000"/>
                </a:solidFill>
              </a:rPr>
              <a:t>positive feedback </a:t>
            </a:r>
          </a:p>
          <a:p>
            <a:pPr>
              <a:lnSpc>
                <a:spcPct val="90000"/>
              </a:lnSpc>
            </a:pPr>
            <a:r>
              <a:rPr lang="en-US" dirty="0"/>
              <a:t>Strategies for </a:t>
            </a:r>
            <a:r>
              <a:rPr lang="en-US" b="1" i="1" dirty="0">
                <a:solidFill>
                  <a:srgbClr val="C00000"/>
                </a:solidFill>
              </a:rPr>
              <a:t>fading support </a:t>
            </a:r>
            <a:r>
              <a:rPr lang="en-US" dirty="0"/>
              <a:t>as the student gains new skills </a:t>
            </a:r>
          </a:p>
          <a:p>
            <a:pPr>
              <a:lnSpc>
                <a:spcPct val="90000"/>
              </a:lnSpc>
            </a:pPr>
            <a:r>
              <a:rPr lang="en-US" dirty="0"/>
              <a:t>A system for </a:t>
            </a:r>
            <a:r>
              <a:rPr lang="en-US" b="1" i="1" dirty="0">
                <a:solidFill>
                  <a:srgbClr val="C00000"/>
                </a:solidFill>
              </a:rPr>
              <a:t>communicating with parents </a:t>
            </a:r>
          </a:p>
          <a:p>
            <a:pPr>
              <a:lnSpc>
                <a:spcPct val="90000"/>
              </a:lnSpc>
            </a:pPr>
            <a:r>
              <a:rPr lang="en-US" dirty="0"/>
              <a:t>Regular data for </a:t>
            </a:r>
            <a:r>
              <a:rPr lang="en-US" b="1" i="1" dirty="0">
                <a:solidFill>
                  <a:srgbClr val="C00000"/>
                </a:solidFill>
              </a:rPr>
              <a:t>monitoring student progress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75170" y="6355081"/>
            <a:ext cx="2118360" cy="50291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9100" y="304800"/>
            <a:ext cx="8229600" cy="646331"/>
          </a:xfrm>
        </p:spPr>
        <p:txBody>
          <a:bodyPr/>
          <a:lstStyle/>
          <a:p>
            <a:r>
              <a:rPr lang="en-US" dirty="0"/>
              <a:t>Check-in/Check-out provides …</a:t>
            </a:r>
          </a:p>
        </p:txBody>
      </p:sp>
    </p:spTree>
    <p:extLst>
      <p:ext uri="{BB962C8B-B14F-4D97-AF65-F5344CB8AC3E}">
        <p14:creationId xmlns:p14="http://schemas.microsoft.com/office/powerpoint/2010/main" val="215471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Check-In/Check-Out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8006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dirty="0">
                <a:ea typeface="+mn-ea"/>
                <a:cs typeface="+mn-cs"/>
              </a:rPr>
              <a:t>Research supported practice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ea typeface="+mn-ea"/>
                <a:cs typeface="ＭＳ Ｐゴシック" pitchFamily="-108" charset="-128"/>
              </a:rPr>
              <a:t>Decreases problem behavior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solidFill>
                  <a:srgbClr val="C00000"/>
                </a:solidFill>
                <a:ea typeface="+mn-ea"/>
                <a:cs typeface="ＭＳ Ｐゴシック" pitchFamily="-108" charset="-128"/>
              </a:rPr>
              <a:t>Effective for 60-75% of </a:t>
            </a:r>
            <a:r>
              <a:rPr lang="en-US" dirty="0">
                <a:solidFill>
                  <a:srgbClr val="C00000"/>
                </a:solidFill>
                <a:cs typeface="ＭＳ Ｐゴシック" pitchFamily="-108" charset="-128"/>
              </a:rPr>
              <a:t>Tier II</a:t>
            </a:r>
            <a:r>
              <a:rPr lang="en-US" dirty="0">
                <a:solidFill>
                  <a:srgbClr val="C00000"/>
                </a:solidFill>
                <a:ea typeface="+mn-ea"/>
                <a:cs typeface="ＭＳ Ｐゴシック" pitchFamily="-108" charset="-128"/>
              </a:rPr>
              <a:t>, at-risk students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ea typeface="+mn-ea"/>
                <a:cs typeface="ＭＳ Ｐゴシック" pitchFamily="-108" charset="-128"/>
              </a:rPr>
              <a:t>Schools can successfully implement</a:t>
            </a:r>
            <a:endParaRPr lang="en-US" dirty="0">
              <a:solidFill>
                <a:srgbClr val="0000FF"/>
              </a:solidFill>
              <a:ea typeface="+mn-ea"/>
              <a:cs typeface="ＭＳ Ｐゴシック" pitchFamily="-108" charset="-128"/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u="sng" dirty="0">
                <a:ea typeface="+mn-ea"/>
                <a:cs typeface="ＭＳ Ｐゴシック" pitchFamily="-108" charset="-128"/>
              </a:rPr>
              <a:t>Less effective</a:t>
            </a:r>
            <a:r>
              <a:rPr lang="en-US" dirty="0">
                <a:ea typeface="+mn-ea"/>
                <a:cs typeface="ＭＳ Ｐゴシック" pitchFamily="-108" charset="-128"/>
              </a:rPr>
              <a:t> for students who do not find adult attention reinforcing</a:t>
            </a:r>
          </a:p>
        </p:txBody>
      </p:sp>
    </p:spTree>
    <p:extLst>
      <p:ext uri="{BB962C8B-B14F-4D97-AF65-F5344CB8AC3E}">
        <p14:creationId xmlns:p14="http://schemas.microsoft.com/office/powerpoint/2010/main" val="351960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475565"/>
            <a:ext cx="8229600" cy="646331"/>
          </a:xfrm>
        </p:spPr>
        <p:txBody>
          <a:bodyPr/>
          <a:lstStyle/>
          <a:p>
            <a:pPr>
              <a:buNone/>
            </a:pPr>
            <a:r>
              <a:rPr lang="en-US" b="1" dirty="0"/>
              <a:t>Steps for Implementation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153400" cy="4419600"/>
          </a:xfrm>
        </p:spPr>
        <p:txBody>
          <a:bodyPr/>
          <a:lstStyle/>
          <a:p>
            <a:pPr marL="457200" indent="-457200">
              <a:buFont typeface="Arial" charset="0"/>
              <a:buNone/>
              <a:tabLst>
                <a:tab pos="457200" algn="l"/>
              </a:tabLst>
            </a:pPr>
            <a:r>
              <a:rPr lang="en-US" sz="2800" dirty="0"/>
              <a:t>1. Determine how Check-in/Check-out will be implemented in your school</a:t>
            </a:r>
          </a:p>
          <a:p>
            <a:pPr marL="347663" indent="-347663">
              <a:buFont typeface="Arial" charset="0"/>
              <a:buNone/>
            </a:pPr>
            <a:r>
              <a:rPr lang="en-US" sz="2800" dirty="0"/>
              <a:t>2. Develop Daily Progress Report and Progress Summary</a:t>
            </a:r>
          </a:p>
          <a:p>
            <a:pPr marL="457200" indent="-457200">
              <a:buFont typeface="Arial" charset="0"/>
              <a:buNone/>
            </a:pPr>
            <a:r>
              <a:rPr lang="en-US" sz="2800" dirty="0"/>
              <a:t>3. Develop reinforcement system for students on Check-in/Check-out</a:t>
            </a:r>
          </a:p>
          <a:p>
            <a:pPr marL="457200" indent="-457200">
              <a:buFont typeface="Arial" charset="0"/>
              <a:buNone/>
            </a:pPr>
            <a:r>
              <a:rPr lang="en-US" sz="2800" dirty="0"/>
              <a:t>4. Develop criteria for qualifying for CICO and referral system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454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511" y="0"/>
            <a:ext cx="9154511" cy="639548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7067"/>
            <a:ext cx="9144000" cy="646331"/>
          </a:xfrm>
          <a:solidFill>
            <a:schemeClr val="accent1">
              <a:alpha val="73000"/>
            </a:schemeClr>
          </a:solidFill>
        </p:spPr>
        <p:txBody>
          <a:bodyPr vert="horz" lIns="0" tIns="0" rIns="0" bIns="0" rtlCol="0" anchor="ctr" anchorCtr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Outcomes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005138" y="2305093"/>
            <a:ext cx="3916832" cy="2846255"/>
          </a:xfrm>
          <a:prstGeom prst="roundRect">
            <a:avLst/>
          </a:prstGeom>
          <a:solidFill>
            <a:srgbClr val="73A4CC">
              <a:alpha val="4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117475" algn="ctr">
              <a:spcBef>
                <a:spcPct val="20000"/>
              </a:spcBef>
            </a:pP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Use data to determine your building’s readiness for Tier II development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65385" y="2305092"/>
            <a:ext cx="3945667" cy="2846255"/>
          </a:xfrm>
          <a:prstGeom prst="roundRect">
            <a:avLst/>
          </a:prstGeom>
          <a:solidFill>
            <a:srgbClr val="73A4CC">
              <a:alpha val="4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117475" algn="ctr">
              <a:spcBef>
                <a:spcPct val="20000"/>
              </a:spcBef>
            </a:pP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Identify key features of Tier II</a:t>
            </a:r>
          </a:p>
          <a:p>
            <a:pPr indent="-117475" algn="ctr">
              <a:spcBef>
                <a:spcPct val="20000"/>
              </a:spcBef>
            </a:pP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Learn how Tier II  behavioral supports fit within a PBIS framework </a:t>
            </a:r>
          </a:p>
        </p:txBody>
      </p:sp>
    </p:spTree>
    <p:extLst>
      <p:ext uri="{BB962C8B-B14F-4D97-AF65-F5344CB8AC3E}">
        <p14:creationId xmlns:p14="http://schemas.microsoft.com/office/powerpoint/2010/main" val="152385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475565"/>
            <a:ext cx="8229600" cy="646331"/>
          </a:xfrm>
        </p:spPr>
        <p:txBody>
          <a:bodyPr/>
          <a:lstStyle/>
          <a:p>
            <a:pPr>
              <a:buNone/>
            </a:pPr>
            <a:r>
              <a:rPr lang="en-US" b="1" dirty="0"/>
              <a:t>Steps for Implementation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153400" cy="4419600"/>
          </a:xfrm>
        </p:spPr>
        <p:txBody>
          <a:bodyPr/>
          <a:lstStyle/>
          <a:p>
            <a:pPr marL="347663" indent="-347663">
              <a:buFont typeface="Arial" charset="0"/>
              <a:buNone/>
            </a:pPr>
            <a:r>
              <a:rPr lang="en-US" sz="2800" dirty="0"/>
              <a:t>5.  Create system for managing daily data</a:t>
            </a:r>
          </a:p>
          <a:p>
            <a:pPr marL="347663" indent="-347663">
              <a:buFont typeface="Arial" charset="0"/>
              <a:buNone/>
            </a:pPr>
            <a:r>
              <a:rPr lang="en-US" sz="2800" dirty="0"/>
              <a:t>6.  Plan for fading students off intervention</a:t>
            </a:r>
          </a:p>
          <a:p>
            <a:pPr marL="347663" indent="-347663">
              <a:buFont typeface="Arial" charset="0"/>
              <a:buNone/>
            </a:pPr>
            <a:r>
              <a:rPr lang="en-US" sz="2800" dirty="0"/>
              <a:t>7.  Develop staff training</a:t>
            </a:r>
          </a:p>
          <a:p>
            <a:pPr marL="347663" indent="-347663">
              <a:buFont typeface="Arial" charset="0"/>
              <a:buNone/>
            </a:pPr>
            <a:r>
              <a:rPr lang="en-US" sz="2800" dirty="0"/>
              <a:t>8.  Develop student and parent training </a:t>
            </a:r>
          </a:p>
          <a:p>
            <a:pPr marL="347663" indent="-347663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7659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657350" y="971550"/>
            <a:ext cx="6000750" cy="9002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100" b="1" dirty="0">
                <a:latin typeface="Times New Roman" pitchFamily="18" charset="0"/>
                <a:ea typeface="MS PGothic" pitchFamily="34" charset="-128"/>
              </a:rPr>
              <a:t>3-Tiered System of Support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100" b="1" dirty="0">
                <a:latin typeface="Times New Roman" pitchFamily="18" charset="0"/>
                <a:ea typeface="MS PGothic" pitchFamily="34" charset="-128"/>
              </a:rPr>
              <a:t>Necessary Conversations (Teams)</a:t>
            </a:r>
            <a:endParaRPr lang="en-US" sz="1350" dirty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1267" name="Line 10"/>
          <p:cNvSpPr>
            <a:spLocks noChangeShapeType="1"/>
          </p:cNvSpPr>
          <p:nvPr/>
        </p:nvSpPr>
        <p:spPr bwMode="auto">
          <a:xfrm flipH="1">
            <a:off x="3314700" y="325755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1268" name="Text Box 14"/>
          <p:cNvSpPr txBox="1">
            <a:spLocks noChangeArrowheads="1"/>
          </p:cNvSpPr>
          <p:nvPr/>
        </p:nvSpPr>
        <p:spPr bwMode="auto">
          <a:xfrm>
            <a:off x="2914650" y="3943351"/>
            <a:ext cx="742950" cy="3231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1500" b="1">
                <a:latin typeface="Times New Roman" pitchFamily="18" charset="0"/>
                <a:ea typeface="MS PGothic" pitchFamily="34" charset="-128"/>
              </a:rPr>
              <a:t> CICO</a:t>
            </a:r>
            <a:endParaRPr lang="en-US" b="1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1269" name="Text Box 15"/>
          <p:cNvSpPr txBox="1">
            <a:spLocks noChangeArrowheads="1"/>
          </p:cNvSpPr>
          <p:nvPr/>
        </p:nvSpPr>
        <p:spPr bwMode="auto">
          <a:xfrm>
            <a:off x="2914650" y="4343401"/>
            <a:ext cx="742950" cy="3231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1500" b="1" dirty="0">
                <a:latin typeface="Times New Roman" pitchFamily="18" charset="0"/>
                <a:ea typeface="MS PGothic" pitchFamily="34" charset="-128"/>
              </a:rPr>
              <a:t>SAIG</a:t>
            </a:r>
            <a:endParaRPr lang="en-US" b="1" dirty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1270" name="Text Box 16"/>
          <p:cNvSpPr txBox="1">
            <a:spLocks noChangeArrowheads="1"/>
          </p:cNvSpPr>
          <p:nvPr/>
        </p:nvSpPr>
        <p:spPr bwMode="auto">
          <a:xfrm>
            <a:off x="2914650" y="4734690"/>
            <a:ext cx="800100" cy="54245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sz="975" b="1" dirty="0">
                <a:latin typeface="Arial" charset="0"/>
              </a:rPr>
              <a:t>Group w. individual</a:t>
            </a:r>
          </a:p>
          <a:p>
            <a:pPr algn="ctr" eaLnBrk="0" hangingPunct="0"/>
            <a:r>
              <a:rPr lang="en-US" sz="975" b="1" dirty="0">
                <a:latin typeface="Arial" charset="0"/>
              </a:rPr>
              <a:t>feature</a:t>
            </a:r>
            <a:endParaRPr lang="en-US" sz="975" b="1" dirty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1271" name="Text Box 18"/>
          <p:cNvSpPr txBox="1">
            <a:spLocks noChangeArrowheads="1"/>
          </p:cNvSpPr>
          <p:nvPr/>
        </p:nvSpPr>
        <p:spPr bwMode="auto">
          <a:xfrm>
            <a:off x="5943600" y="4343401"/>
            <a:ext cx="914400" cy="559769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spcBef>
                <a:spcPct val="25000"/>
              </a:spcBef>
            </a:pPr>
            <a:r>
              <a:rPr lang="en-US" sz="135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t>Complex</a:t>
            </a:r>
          </a:p>
          <a:p>
            <a:pPr algn="ctr" eaLnBrk="0" hangingPunct="0">
              <a:spcBef>
                <a:spcPct val="25000"/>
              </a:spcBef>
            </a:pPr>
            <a:r>
              <a:rPr lang="en-US" sz="135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t>FBA/BIP</a:t>
            </a:r>
          </a:p>
        </p:txBody>
      </p:sp>
      <p:sp>
        <p:nvSpPr>
          <p:cNvPr id="11272" name="Line 31"/>
          <p:cNvSpPr>
            <a:spLocks noChangeShapeType="1"/>
          </p:cNvSpPr>
          <p:nvPr/>
        </p:nvSpPr>
        <p:spPr bwMode="auto">
          <a:xfrm>
            <a:off x="1771650" y="325755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1273" name="Text Box 32"/>
          <p:cNvSpPr txBox="1">
            <a:spLocks noChangeArrowheads="1"/>
          </p:cNvSpPr>
          <p:nvPr/>
        </p:nvSpPr>
        <p:spPr bwMode="auto">
          <a:xfrm>
            <a:off x="1473994" y="163591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endParaRPr lang="en-US">
              <a:latin typeface="Arial" charset="0"/>
              <a:ea typeface="MS PGothic" pitchFamily="34" charset="-128"/>
            </a:endParaRPr>
          </a:p>
        </p:txBody>
      </p:sp>
      <p:sp>
        <p:nvSpPr>
          <p:cNvPr id="11274" name="Text Box 38"/>
          <p:cNvSpPr txBox="1">
            <a:spLocks noChangeArrowheads="1"/>
          </p:cNvSpPr>
          <p:nvPr/>
        </p:nvSpPr>
        <p:spPr bwMode="auto">
          <a:xfrm>
            <a:off x="4343400" y="2000250"/>
            <a:ext cx="1428750" cy="507831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350" b="1">
                <a:latin typeface="Times New Roman" pitchFamily="18" charset="0"/>
              </a:rPr>
              <a:t>Problem Solving Team</a:t>
            </a:r>
          </a:p>
        </p:txBody>
      </p:sp>
      <p:sp>
        <p:nvSpPr>
          <p:cNvPr id="11275" name="Text Box 39"/>
          <p:cNvSpPr txBox="1">
            <a:spLocks noChangeArrowheads="1"/>
          </p:cNvSpPr>
          <p:nvPr/>
        </p:nvSpPr>
        <p:spPr bwMode="auto">
          <a:xfrm>
            <a:off x="6343650" y="2000251"/>
            <a:ext cx="1314450" cy="507831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350" b="1">
                <a:solidFill>
                  <a:schemeClr val="bg1"/>
                </a:solidFill>
                <a:latin typeface="Times New Roman" pitchFamily="18" charset="0"/>
              </a:rPr>
              <a:t>Tertiary Systems Team</a:t>
            </a:r>
          </a:p>
        </p:txBody>
      </p:sp>
      <p:sp>
        <p:nvSpPr>
          <p:cNvPr id="11276" name="Text Box 42"/>
          <p:cNvSpPr txBox="1">
            <a:spLocks noChangeArrowheads="1"/>
          </p:cNvSpPr>
          <p:nvPr/>
        </p:nvSpPr>
        <p:spPr bwMode="auto">
          <a:xfrm>
            <a:off x="4629150" y="4171951"/>
            <a:ext cx="628650" cy="798680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40000"/>
              </a:spcBef>
            </a:pPr>
            <a:r>
              <a:rPr lang="en-US" sz="1350" b="1">
                <a:latin typeface="Times New Roman" pitchFamily="18" charset="0"/>
              </a:rPr>
              <a:t>Brief </a:t>
            </a:r>
          </a:p>
          <a:p>
            <a:pPr algn="ctr">
              <a:spcBef>
                <a:spcPct val="40000"/>
              </a:spcBef>
            </a:pPr>
            <a:r>
              <a:rPr lang="en-US" sz="1350" b="1">
                <a:latin typeface="Times New Roman" pitchFamily="18" charset="0"/>
              </a:rPr>
              <a:t>FBA/BIP</a:t>
            </a:r>
          </a:p>
        </p:txBody>
      </p:sp>
      <p:sp>
        <p:nvSpPr>
          <p:cNvPr id="11277" name="Line 28"/>
          <p:cNvSpPr>
            <a:spLocks noChangeShapeType="1"/>
          </p:cNvSpPr>
          <p:nvPr/>
        </p:nvSpPr>
        <p:spPr bwMode="auto">
          <a:xfrm>
            <a:off x="4972050" y="3314700"/>
            <a:ext cx="0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1278" name="Line 47"/>
          <p:cNvSpPr>
            <a:spLocks noChangeShapeType="1"/>
          </p:cNvSpPr>
          <p:nvPr/>
        </p:nvSpPr>
        <p:spPr bwMode="auto">
          <a:xfrm>
            <a:off x="6172200" y="4286250"/>
            <a:ext cx="148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1279" name="Line 28"/>
          <p:cNvSpPr>
            <a:spLocks noChangeShapeType="1"/>
          </p:cNvSpPr>
          <p:nvPr/>
        </p:nvSpPr>
        <p:spPr bwMode="auto">
          <a:xfrm>
            <a:off x="6915150" y="3200400"/>
            <a:ext cx="0" cy="108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2831910" y="5369720"/>
            <a:ext cx="1085850" cy="5078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sz="1350" b="1" dirty="0">
                <a:latin typeface="Times New Roman" pitchFamily="18" charset="0"/>
                <a:ea typeface="MS PGothic" pitchFamily="34" charset="-128"/>
              </a:rPr>
              <a:t>Brief FBA/BIP</a:t>
            </a:r>
          </a:p>
        </p:txBody>
      </p:sp>
      <p:sp>
        <p:nvSpPr>
          <p:cNvPr id="11281" name="Text Box 18"/>
          <p:cNvSpPr txBox="1">
            <a:spLocks noChangeArrowheads="1"/>
          </p:cNvSpPr>
          <p:nvPr/>
        </p:nvSpPr>
        <p:spPr bwMode="auto">
          <a:xfrm>
            <a:off x="6972300" y="4343401"/>
            <a:ext cx="914400" cy="559769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spcBef>
                <a:spcPct val="25000"/>
              </a:spcBef>
            </a:pPr>
            <a:r>
              <a:rPr lang="en-US" sz="135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t>WRAP</a:t>
            </a:r>
          </a:p>
          <a:p>
            <a:pPr algn="ctr" eaLnBrk="0" hangingPunct="0">
              <a:spcBef>
                <a:spcPct val="25000"/>
              </a:spcBef>
            </a:pPr>
            <a:endParaRPr lang="en-US" sz="135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1282" name="Text Box 36"/>
          <p:cNvSpPr txBox="1">
            <a:spLocks noChangeArrowheads="1"/>
          </p:cNvSpPr>
          <p:nvPr/>
        </p:nvSpPr>
        <p:spPr bwMode="auto">
          <a:xfrm>
            <a:off x="2743200" y="2000251"/>
            <a:ext cx="1257300" cy="5078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350" b="1">
                <a:latin typeface="Times New Roman" pitchFamily="18" charset="0"/>
              </a:rPr>
              <a:t>Secondary Systems Team</a:t>
            </a:r>
          </a:p>
        </p:txBody>
      </p:sp>
      <p:sp>
        <p:nvSpPr>
          <p:cNvPr id="11283" name="Line 63"/>
          <p:cNvSpPr>
            <a:spLocks noChangeShapeType="1"/>
          </p:cNvSpPr>
          <p:nvPr/>
        </p:nvSpPr>
        <p:spPr bwMode="auto">
          <a:xfrm>
            <a:off x="2343150" y="2228850"/>
            <a:ext cx="342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1284" name="Line 64"/>
          <p:cNvSpPr>
            <a:spLocks noChangeShapeType="1"/>
          </p:cNvSpPr>
          <p:nvPr/>
        </p:nvSpPr>
        <p:spPr bwMode="auto">
          <a:xfrm>
            <a:off x="4057650" y="222885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1285" name="Line 65"/>
          <p:cNvSpPr>
            <a:spLocks noChangeShapeType="1"/>
          </p:cNvSpPr>
          <p:nvPr/>
        </p:nvSpPr>
        <p:spPr bwMode="auto">
          <a:xfrm>
            <a:off x="5829300" y="2286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1286" name="AutoShape 67"/>
          <p:cNvSpPr>
            <a:spLocks noChangeArrowheads="1"/>
          </p:cNvSpPr>
          <p:nvPr/>
        </p:nvSpPr>
        <p:spPr bwMode="auto">
          <a:xfrm>
            <a:off x="2743200" y="4114800"/>
            <a:ext cx="171450" cy="514350"/>
          </a:xfrm>
          <a:prstGeom prst="curvedRightArrow">
            <a:avLst>
              <a:gd name="adj1" fmla="val 36333"/>
              <a:gd name="adj2" fmla="val 14822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1287" name="AutoShape 69"/>
          <p:cNvSpPr>
            <a:spLocks noChangeArrowheads="1"/>
          </p:cNvSpPr>
          <p:nvPr/>
        </p:nvSpPr>
        <p:spPr bwMode="auto">
          <a:xfrm>
            <a:off x="2686050" y="4114800"/>
            <a:ext cx="228600" cy="914400"/>
          </a:xfrm>
          <a:prstGeom prst="curvedRightArrow">
            <a:avLst>
              <a:gd name="adj1" fmla="val 36333"/>
              <a:gd name="adj2" fmla="val 14822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1288" name="Text Box 77"/>
          <p:cNvSpPr txBox="1">
            <a:spLocks noChangeArrowheads="1"/>
          </p:cNvSpPr>
          <p:nvPr/>
        </p:nvSpPr>
        <p:spPr bwMode="auto">
          <a:xfrm>
            <a:off x="1543050" y="2628901"/>
            <a:ext cx="8001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350">
              <a:latin typeface="Arial" charset="0"/>
            </a:endParaRPr>
          </a:p>
        </p:txBody>
      </p:sp>
      <p:sp>
        <p:nvSpPr>
          <p:cNvPr id="11289" name="Text Box 78"/>
          <p:cNvSpPr txBox="1">
            <a:spLocks noChangeArrowheads="1"/>
          </p:cNvSpPr>
          <p:nvPr/>
        </p:nvSpPr>
        <p:spPr bwMode="auto">
          <a:xfrm>
            <a:off x="1428750" y="2628900"/>
            <a:ext cx="91440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15000"/>
              </a:spcBef>
            </a:pPr>
            <a:r>
              <a:rPr lang="en-US" sz="1050">
                <a:latin typeface="Arial" charset="0"/>
              </a:rPr>
              <a:t>Plans SW &amp; Class-wide supports</a:t>
            </a:r>
          </a:p>
        </p:txBody>
      </p:sp>
      <p:sp>
        <p:nvSpPr>
          <p:cNvPr id="11290" name="Rectangle 79"/>
          <p:cNvSpPr>
            <a:spLocks noChangeArrowheads="1"/>
          </p:cNvSpPr>
          <p:nvPr/>
        </p:nvSpPr>
        <p:spPr bwMode="auto">
          <a:xfrm>
            <a:off x="1371600" y="2571750"/>
            <a:ext cx="97155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1291" name="Text Box 80"/>
          <p:cNvSpPr txBox="1">
            <a:spLocks noChangeArrowheads="1"/>
          </p:cNvSpPr>
          <p:nvPr/>
        </p:nvSpPr>
        <p:spPr bwMode="auto">
          <a:xfrm>
            <a:off x="2686050" y="2571750"/>
            <a:ext cx="13144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15000"/>
              </a:spcBef>
            </a:pPr>
            <a:r>
              <a:rPr lang="en-US" sz="1050" dirty="0">
                <a:latin typeface="Arial" charset="0"/>
              </a:rPr>
              <a:t>Uses Process data; determines overall intervention effectiveness</a:t>
            </a:r>
          </a:p>
        </p:txBody>
      </p:sp>
      <p:sp>
        <p:nvSpPr>
          <p:cNvPr id="11292" name="Text Box 81"/>
          <p:cNvSpPr txBox="1">
            <a:spLocks noChangeArrowheads="1"/>
          </p:cNvSpPr>
          <p:nvPr/>
        </p:nvSpPr>
        <p:spPr bwMode="auto">
          <a:xfrm>
            <a:off x="4343400" y="2628900"/>
            <a:ext cx="142875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15000"/>
              </a:spcBef>
            </a:pPr>
            <a:r>
              <a:rPr lang="en-US" sz="1050">
                <a:latin typeface="Arial" charset="0"/>
              </a:rPr>
              <a:t>Standing team; uses FBA/BIP process for one youth at a time</a:t>
            </a:r>
          </a:p>
        </p:txBody>
      </p:sp>
      <p:sp>
        <p:nvSpPr>
          <p:cNvPr id="11293" name="Text Box 82"/>
          <p:cNvSpPr txBox="1">
            <a:spLocks noChangeArrowheads="1"/>
          </p:cNvSpPr>
          <p:nvPr/>
        </p:nvSpPr>
        <p:spPr bwMode="auto">
          <a:xfrm>
            <a:off x="6343650" y="2514600"/>
            <a:ext cx="13144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15000"/>
              </a:spcBef>
            </a:pPr>
            <a:r>
              <a:rPr lang="en-US" sz="1050">
                <a:latin typeface="Arial" charset="0"/>
              </a:rPr>
              <a:t>Uses Process data; determines overall intervention effectiveness</a:t>
            </a:r>
          </a:p>
        </p:txBody>
      </p:sp>
      <p:sp>
        <p:nvSpPr>
          <p:cNvPr id="11294" name="Rectangle 83"/>
          <p:cNvSpPr>
            <a:spLocks noChangeArrowheads="1"/>
          </p:cNvSpPr>
          <p:nvPr/>
        </p:nvSpPr>
        <p:spPr bwMode="auto">
          <a:xfrm>
            <a:off x="2686050" y="2514600"/>
            <a:ext cx="1257300" cy="742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1295" name="Rectangle 84"/>
          <p:cNvSpPr>
            <a:spLocks noChangeArrowheads="1"/>
          </p:cNvSpPr>
          <p:nvPr/>
        </p:nvSpPr>
        <p:spPr bwMode="auto">
          <a:xfrm>
            <a:off x="4286250" y="2628900"/>
            <a:ext cx="154305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1296" name="Rectangle 85"/>
          <p:cNvSpPr>
            <a:spLocks noChangeArrowheads="1"/>
          </p:cNvSpPr>
          <p:nvPr/>
        </p:nvSpPr>
        <p:spPr bwMode="auto">
          <a:xfrm>
            <a:off x="6343650" y="2514600"/>
            <a:ext cx="131445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5" name="Striped Right Arrow 44"/>
          <p:cNvSpPr/>
          <p:nvPr/>
        </p:nvSpPr>
        <p:spPr>
          <a:xfrm>
            <a:off x="2343150" y="4000500"/>
            <a:ext cx="400050" cy="17145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46" name="Curved Up Arrow 45"/>
          <p:cNvSpPr/>
          <p:nvPr/>
        </p:nvSpPr>
        <p:spPr>
          <a:xfrm>
            <a:off x="4914900" y="4972050"/>
            <a:ext cx="1543050" cy="28575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47" name="Curved Up Arrow 46"/>
          <p:cNvSpPr/>
          <p:nvPr/>
        </p:nvSpPr>
        <p:spPr>
          <a:xfrm>
            <a:off x="4914900" y="4972050"/>
            <a:ext cx="2628900" cy="54887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" name="Curved Up Arrow 45"/>
          <p:cNvSpPr/>
          <p:nvPr/>
        </p:nvSpPr>
        <p:spPr>
          <a:xfrm>
            <a:off x="3714750" y="4996865"/>
            <a:ext cx="1028700" cy="2286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1301" name="Curved Up Arrow 45"/>
          <p:cNvSpPr>
            <a:spLocks noChangeArrowheads="1"/>
          </p:cNvSpPr>
          <p:nvPr/>
        </p:nvSpPr>
        <p:spPr bwMode="auto">
          <a:xfrm rot="21570218" flipV="1">
            <a:off x="3656410" y="4227910"/>
            <a:ext cx="1028700" cy="228600"/>
          </a:xfrm>
          <a:prstGeom prst="curvedUpArrow">
            <a:avLst>
              <a:gd name="adj1" fmla="val 20833"/>
              <a:gd name="adj2" fmla="val 41667"/>
              <a:gd name="adj3" fmla="val 25000"/>
            </a:avLst>
          </a:prstGeom>
          <a:solidFill>
            <a:schemeClr val="accent1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 sz="1350"/>
          </a:p>
        </p:txBody>
      </p:sp>
      <p:sp>
        <p:nvSpPr>
          <p:cNvPr id="11302" name="Text Box 38"/>
          <p:cNvSpPr txBox="1">
            <a:spLocks noChangeArrowheads="1"/>
          </p:cNvSpPr>
          <p:nvPr/>
        </p:nvSpPr>
        <p:spPr bwMode="auto">
          <a:xfrm>
            <a:off x="1143000" y="5817395"/>
            <a:ext cx="800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750" i="1">
                <a:latin typeface="Times New Roman" pitchFamily="18" charset="0"/>
              </a:rPr>
              <a:t>Sept. 1, 2009</a:t>
            </a:r>
          </a:p>
        </p:txBody>
      </p:sp>
      <p:sp>
        <p:nvSpPr>
          <p:cNvPr id="11303" name="Text Box 39"/>
          <p:cNvSpPr txBox="1">
            <a:spLocks noChangeArrowheads="1"/>
          </p:cNvSpPr>
          <p:nvPr/>
        </p:nvSpPr>
        <p:spPr bwMode="auto">
          <a:xfrm>
            <a:off x="1371600" y="2000251"/>
            <a:ext cx="914400" cy="507831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350" b="1">
                <a:solidFill>
                  <a:schemeClr val="bg1"/>
                </a:solidFill>
                <a:latin typeface="Times New Roman" pitchFamily="18" charset="0"/>
              </a:rPr>
              <a:t>Universal</a:t>
            </a:r>
            <a:br>
              <a:rPr lang="en-US" sz="1350" b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en-US" sz="1350" b="1">
                <a:solidFill>
                  <a:schemeClr val="bg1"/>
                </a:solidFill>
                <a:latin typeface="Times New Roman" pitchFamily="18" charset="0"/>
              </a:rPr>
              <a:t>Team</a:t>
            </a:r>
          </a:p>
        </p:txBody>
      </p:sp>
      <p:sp>
        <p:nvSpPr>
          <p:cNvPr id="11304" name="Text Box 39"/>
          <p:cNvSpPr txBox="1">
            <a:spLocks noChangeArrowheads="1"/>
          </p:cNvSpPr>
          <p:nvPr/>
        </p:nvSpPr>
        <p:spPr bwMode="auto">
          <a:xfrm>
            <a:off x="1314450" y="4000501"/>
            <a:ext cx="914400" cy="507831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350" b="1">
                <a:solidFill>
                  <a:schemeClr val="bg1"/>
                </a:solidFill>
                <a:latin typeface="Times New Roman" pitchFamily="18" charset="0"/>
              </a:rPr>
              <a:t>Universal Support</a:t>
            </a:r>
          </a:p>
        </p:txBody>
      </p:sp>
    </p:spTree>
    <p:extLst>
      <p:ext uri="{BB962C8B-B14F-4D97-AF65-F5344CB8AC3E}">
        <p14:creationId xmlns:p14="http://schemas.microsoft.com/office/powerpoint/2010/main" val="44018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6945" y="392940"/>
            <a:ext cx="6433457" cy="6463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200" b="1" dirty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Tier II Intervention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87" y="1600200"/>
            <a:ext cx="3886200" cy="2914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4953000" y="1750963"/>
            <a:ext cx="3276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Social and Academic Instructional Groups</a:t>
            </a:r>
          </a:p>
        </p:txBody>
      </p:sp>
    </p:spTree>
    <p:extLst>
      <p:ext uri="{BB962C8B-B14F-4D97-AF65-F5344CB8AC3E}">
        <p14:creationId xmlns:p14="http://schemas.microsoft.com/office/powerpoint/2010/main" val="305514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263949"/>
            <a:ext cx="6600421" cy="1015663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Social Academic Instructional Groups (SAIG) are designed to teach students appropriate behaviors that will help them be successful.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35981" y="2672361"/>
            <a:ext cx="6872037" cy="16312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Students that participate in this program are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identified by daily progress monitoring (DPR) data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as needing extra behavior support.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	These students have been in CICO and still need          	more assistance.</a:t>
            </a:r>
          </a:p>
        </p:txBody>
      </p:sp>
      <p:sp>
        <p:nvSpPr>
          <p:cNvPr id="6" name="Rectangle 5"/>
          <p:cNvSpPr/>
          <p:nvPr/>
        </p:nvSpPr>
        <p:spPr>
          <a:xfrm>
            <a:off x="1748589" y="4879133"/>
            <a:ext cx="6938211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Office discipline referrals (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ODRs)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give team members ideas of what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behaviors need to be targeted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(i.e. fighting, disrespect, leaving the room without permission, etc…).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It Look Like?</a:t>
            </a:r>
          </a:p>
        </p:txBody>
      </p:sp>
    </p:spTree>
    <p:extLst>
      <p:ext uri="{BB962C8B-B14F-4D97-AF65-F5344CB8AC3E}">
        <p14:creationId xmlns:p14="http://schemas.microsoft.com/office/powerpoint/2010/main" val="402059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304800"/>
            <a:ext cx="8229600" cy="600444"/>
          </a:xfrm>
        </p:spPr>
        <p:txBody>
          <a:bodyPr/>
          <a:lstStyle/>
          <a:p>
            <a:r>
              <a:rPr lang="en-US" dirty="0"/>
              <a:t>What Does It Look Like?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057645"/>
            <a:ext cx="83820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Once the target behavior is identified, the SAIG Group facilitator creates lesson plans that will teach skills to help students become more successful. </a:t>
            </a:r>
          </a:p>
          <a:p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Ex: if the target behavior is fighting, the lesson plan will teach problem-solving skills or anger management. </a:t>
            </a:r>
          </a:p>
          <a:p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Ex: leaving the room without permission, the SAIG lesson plan will teach ways to cope inside the classroom, rather than leaving (i.e. safety zone techniques). </a:t>
            </a:r>
          </a:p>
        </p:txBody>
      </p:sp>
    </p:spTree>
    <p:extLst>
      <p:ext uri="{BB962C8B-B14F-4D97-AF65-F5344CB8AC3E}">
        <p14:creationId xmlns:p14="http://schemas.microsoft.com/office/powerpoint/2010/main" val="37922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Internal Storage 4"/>
          <p:cNvSpPr/>
          <p:nvPr/>
        </p:nvSpPr>
        <p:spPr>
          <a:xfrm>
            <a:off x="381000" y="457200"/>
            <a:ext cx="8305800" cy="5580648"/>
          </a:xfrm>
          <a:prstGeom prst="flowChartInternalStorag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Font typeface="+mj-lt"/>
              <a:buAutoNum type="arabicPeriod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Describe the skill being taught</a:t>
            </a:r>
          </a:p>
          <a:p>
            <a:pPr marL="742950" indent="-742950">
              <a:buFont typeface="+mj-lt"/>
              <a:buAutoNum type="arabicPeriod"/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Model non-examples</a:t>
            </a:r>
          </a:p>
          <a:p>
            <a:pPr marL="742950" indent="-742950">
              <a:buFont typeface="+mj-lt"/>
              <a:buAutoNum type="arabicPeriod"/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Practice the skill being taught (role play)</a:t>
            </a:r>
          </a:p>
        </p:txBody>
      </p:sp>
    </p:spTree>
    <p:extLst>
      <p:ext uri="{BB962C8B-B14F-4D97-AF65-F5344CB8AC3E}">
        <p14:creationId xmlns:p14="http://schemas.microsoft.com/office/powerpoint/2010/main" val="274981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Internal Storage 10"/>
          <p:cNvSpPr/>
          <p:nvPr/>
        </p:nvSpPr>
        <p:spPr>
          <a:xfrm>
            <a:off x="381000" y="383333"/>
            <a:ext cx="8382000" cy="5712667"/>
          </a:xfrm>
          <a:prstGeom prst="flowChartInternalStorag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staff/teacher can lead these groups because they occur during lunch times.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Groups should run a consistent schedule every week so that any one student can be added at any time.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the Check-in/Check-out facilitator recommends a student for SAIG groups, the student is automatically placed in the appropriate group.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17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Social/Academic Instructional Groups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6443" y="2098198"/>
            <a:ext cx="69342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 types of 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skill-building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groups: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2785851"/>
            <a:ext cx="647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Pro-Social skills</a:t>
            </a:r>
          </a:p>
          <a:p>
            <a:pPr marL="457200" indent="-457200">
              <a:buFontTx/>
              <a:buAutoNum type="arabicParenR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Problem-solving skills</a:t>
            </a:r>
          </a:p>
          <a:p>
            <a:pPr marL="457200" indent="-457200">
              <a:buFontTx/>
              <a:buAutoNum type="arabicParenR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Behavior skills</a:t>
            </a:r>
          </a:p>
          <a:p>
            <a:pPr marL="457200" indent="-457200">
              <a:buFontTx/>
              <a:buAutoNum type="arabicParenR"/>
            </a:pPr>
            <a:endParaRPr 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R"/>
            </a:pPr>
            <a:endParaRPr 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" y="4409145"/>
            <a:ext cx="73152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Best if involves use of a DPR</a:t>
            </a:r>
          </a:p>
        </p:txBody>
      </p:sp>
    </p:spTree>
    <p:extLst>
      <p:ext uri="{BB962C8B-B14F-4D97-AF65-F5344CB8AC3E}">
        <p14:creationId xmlns:p14="http://schemas.microsoft.com/office/powerpoint/2010/main" val="203414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 Group Facilitators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Social Workers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Psychologists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Counselors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500464" y="2133600"/>
            <a:ext cx="7348136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  <p:cxnSp>
        <p:nvCxnSpPr>
          <p:cNvPr id="5" name="Straight Connector 4"/>
          <p:cNvCxnSpPr/>
          <p:nvPr/>
        </p:nvCxnSpPr>
        <p:spPr bwMode="auto">
          <a:xfrm>
            <a:off x="500464" y="3429000"/>
            <a:ext cx="7348136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</p:spTree>
    <p:extLst>
      <p:ext uri="{BB962C8B-B14F-4D97-AF65-F5344CB8AC3E}">
        <p14:creationId xmlns:p14="http://schemas.microsoft.com/office/powerpoint/2010/main" val="330956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4034"/>
            <a:ext cx="8229600" cy="154236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Social/Academic </a:t>
            </a:r>
            <a:br>
              <a:rPr lang="en-US" dirty="0"/>
            </a:br>
            <a:r>
              <a:rPr lang="en-US" dirty="0"/>
              <a:t>Instructional Groups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22437"/>
            <a:ext cx="8229600" cy="4525963"/>
          </a:xfrm>
        </p:spPr>
        <p:txBody>
          <a:bodyPr rtlCol="0">
            <a:normAutofit/>
          </a:bodyPr>
          <a:lstStyle/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Selection into groups should be based on youths’ 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 to life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circumstance not existence of life circumstances (ex. fighting with peers, not family divorce)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Skills taught are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across youth in same group (ex. use your words)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48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9779" y="1406769"/>
            <a:ext cx="8584442" cy="4566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675" dirty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data to identify students who are at-risk for or currently experiencing emotional and/or behavioral difficulties.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 the development or decrease the frequency and/or intensity of students’ problem behaviors.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standardized interventions that effectively and efficiently support students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8489" y="457200"/>
            <a:ext cx="8407021" cy="646331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Purpose &amp; Key Features of Tier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64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4034"/>
            <a:ext cx="8229600" cy="154236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Social/Academic </a:t>
            </a:r>
            <a:br>
              <a:rPr lang="en-US" dirty="0"/>
            </a:br>
            <a:r>
              <a:rPr lang="en-US" dirty="0"/>
              <a:t>Instructional Groups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80508" y="1706880"/>
            <a:ext cx="8229600" cy="4525963"/>
          </a:xfrm>
        </p:spPr>
        <p:txBody>
          <a:bodyPr rtlCol="0">
            <a:normAutofit/>
          </a:bodyPr>
          <a:lstStyle/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Data should measure if skills are being 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 natural settings, not in counseling sessions (transference of skills to classroom, café etc.)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(teachers, family etc.) should have input into success of intervention (ex. Daily Progress Report</a:t>
            </a:r>
            <a:r>
              <a:rPr lang="en-US" sz="2800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3732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315200" cy="12192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Choosing or Designing </a:t>
            </a:r>
            <a:br>
              <a:rPr lang="en-US" dirty="0"/>
            </a:br>
            <a:r>
              <a:rPr lang="en-US" dirty="0"/>
              <a:t> Group Interventions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380999" y="1243263"/>
            <a:ext cx="8382000" cy="510540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endParaRPr lang="en-US" dirty="0">
              <a:latin typeface="Arial" charset="0"/>
            </a:endParaRPr>
          </a:p>
          <a:p>
            <a:pPr marL="346075" lvl="1" indent="0" fontAlgn="auto">
              <a:spcAft>
                <a:spcPts val="0"/>
              </a:spcAft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Choose and modify lessons from pre-packaged material based on the skill needed for the group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1500" dirty="0">
              <a:latin typeface="+mj-lt"/>
            </a:endParaRPr>
          </a:p>
          <a:p>
            <a:pPr lvl="1" fontAlgn="auto">
              <a:spcAft>
                <a:spcPts val="0"/>
              </a:spcAft>
              <a:buFontTx/>
              <a:buNone/>
              <a:defRPr/>
            </a:pPr>
            <a:endParaRPr lang="en-US" sz="1500" b="1" dirty="0">
              <a:latin typeface="+mj-lt"/>
            </a:endParaRPr>
          </a:p>
          <a:p>
            <a:pPr lvl="1" fontAlgn="auto">
              <a:spcAft>
                <a:spcPts val="0"/>
              </a:spcAft>
              <a:buFontTx/>
              <a:buNone/>
              <a:defRPr/>
            </a:pPr>
            <a:endParaRPr lang="en-US" sz="1500" b="1" dirty="0">
              <a:latin typeface="+mj-lt"/>
            </a:endParaRPr>
          </a:p>
          <a:p>
            <a:pPr marL="346075" lvl="1" indent="0" fontAlgn="auto">
              <a:spcAft>
                <a:spcPts val="0"/>
              </a:spcAft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already created universal behavior lesson plans or create lesson plans to directly teach replacement behaviors</a:t>
            </a:r>
          </a:p>
        </p:txBody>
      </p:sp>
      <p:sp>
        <p:nvSpPr>
          <p:cNvPr id="2" name="Rectangle 1"/>
          <p:cNvSpPr/>
          <p:nvPr/>
        </p:nvSpPr>
        <p:spPr>
          <a:xfrm>
            <a:off x="3245354" y="3124200"/>
            <a:ext cx="26532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And/</a:t>
            </a:r>
            <a:r>
              <a:rPr lang="en-US" sz="5400" b="1" u="sng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254164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8229600" cy="5029200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2800" dirty="0"/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dirty="0"/>
              <a:t>Name/Type of group</a:t>
            </a:r>
          </a:p>
          <a:p>
            <a:pPr marL="346075" lvl="1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2000" dirty="0"/>
              <a:t>Pro-social skills</a:t>
            </a:r>
          </a:p>
          <a:p>
            <a:pPr marL="346075" lvl="1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2000" dirty="0"/>
              <a:t>Problem-solving skills </a:t>
            </a:r>
          </a:p>
          <a:p>
            <a:pPr marL="346075" lvl="1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2000" dirty="0"/>
              <a:t>Academic Behavior skills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dirty="0">
              <a:solidFill>
                <a:srgbClr val="FF0000"/>
              </a:solidFill>
              <a:latin typeface="Arial" charset="0"/>
            </a:endParaRP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dirty="0">
                <a:latin typeface="Arial" charset="0"/>
              </a:rPr>
              <a:t>Skill sets </a:t>
            </a:r>
            <a:r>
              <a:rPr lang="en-US" dirty="0"/>
              <a:t>and purpose of group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dirty="0"/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dirty="0"/>
              <a:t>Identify skills that need to be taught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dirty="0"/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dirty="0"/>
              <a:t>Culturally appropriate Behavior Lesson Plans/Curriculum that addresses skill set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426283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 Phase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7692777"/>
              </p:ext>
            </p:extLst>
          </p:nvPr>
        </p:nvGraphicFramePr>
        <p:xfrm>
          <a:off x="342900" y="1371600"/>
          <a:ext cx="8458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305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88758" y="140823"/>
            <a:ext cx="8678779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Create Your Own Lesson Plans:</a:t>
            </a:r>
            <a:br>
              <a:rPr lang="en-US" dirty="0"/>
            </a:br>
            <a:r>
              <a:rPr lang="en-US" dirty="0"/>
              <a:t>Teaching Behavioral Expectations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890337" y="2514600"/>
            <a:ext cx="8077200" cy="3581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tx1"/>
              </a:buClr>
              <a:buFontTx/>
              <a:buNone/>
              <a:defRPr/>
            </a:pPr>
            <a:r>
              <a:rPr lang="en-US" dirty="0">
                <a:latin typeface="+mj-lt"/>
              </a:rPr>
              <a:t>1) </a:t>
            </a:r>
            <a:r>
              <a:rPr lang="en-US" b="1" u="sng" dirty="0">
                <a:solidFill>
                  <a:srgbClr val="00B050"/>
                </a:solidFill>
                <a:latin typeface="+mj-lt"/>
              </a:rPr>
              <a:t>State</a:t>
            </a:r>
            <a:r>
              <a:rPr lang="en-US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>
                <a:latin typeface="+mj-lt"/>
              </a:rPr>
              <a:t>behavioral expectations</a:t>
            </a:r>
          </a:p>
          <a:p>
            <a:pPr fontAlgn="auto">
              <a:spcAft>
                <a:spcPts val="0"/>
              </a:spcAft>
              <a:buClr>
                <a:schemeClr val="tx1"/>
              </a:buClr>
              <a:buFontTx/>
              <a:buNone/>
              <a:defRPr/>
            </a:pPr>
            <a:r>
              <a:rPr lang="en-US" dirty="0">
                <a:latin typeface="+mj-lt"/>
              </a:rPr>
              <a:t>2) </a:t>
            </a:r>
            <a:r>
              <a:rPr lang="en-US" b="1" u="sng" dirty="0">
                <a:solidFill>
                  <a:srgbClr val="00B050"/>
                </a:solidFill>
                <a:latin typeface="+mj-lt"/>
              </a:rPr>
              <a:t>Specify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>
                <a:latin typeface="+mj-lt"/>
              </a:rPr>
              <a:t>observable student  behaviors (rules)</a:t>
            </a:r>
          </a:p>
          <a:p>
            <a:pPr fontAlgn="auto">
              <a:spcAft>
                <a:spcPts val="0"/>
              </a:spcAft>
              <a:buClr>
                <a:schemeClr val="tx1"/>
              </a:buClr>
              <a:buFontTx/>
              <a:buNone/>
              <a:defRPr/>
            </a:pPr>
            <a:r>
              <a:rPr lang="en-US" dirty="0">
                <a:latin typeface="+mj-lt"/>
              </a:rPr>
              <a:t>3) </a:t>
            </a:r>
            <a:r>
              <a:rPr lang="en-US" b="1" u="sng" dirty="0">
                <a:solidFill>
                  <a:srgbClr val="00B050"/>
                </a:solidFill>
                <a:latin typeface="+mj-lt"/>
              </a:rPr>
              <a:t>Model</a:t>
            </a:r>
            <a:r>
              <a:rPr lang="en-US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>
                <a:latin typeface="+mj-lt"/>
              </a:rPr>
              <a:t>appropriate student behaviors</a:t>
            </a:r>
          </a:p>
          <a:p>
            <a:pPr fontAlgn="auto">
              <a:spcAft>
                <a:spcPts val="0"/>
              </a:spcAft>
              <a:buClr>
                <a:schemeClr val="tx1"/>
              </a:buClr>
              <a:buFontTx/>
              <a:buNone/>
              <a:defRPr/>
            </a:pPr>
            <a:r>
              <a:rPr lang="en-US" dirty="0">
                <a:latin typeface="+mj-lt"/>
              </a:rPr>
              <a:t>4) Students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u="sng" dirty="0">
                <a:solidFill>
                  <a:srgbClr val="00B050"/>
                </a:solidFill>
                <a:latin typeface="+mj-lt"/>
              </a:rPr>
              <a:t>practice</a:t>
            </a:r>
            <a:r>
              <a:rPr lang="en-US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dirty="0">
                <a:latin typeface="+mj-lt"/>
              </a:rPr>
              <a:t>appropriate behaviors</a:t>
            </a:r>
          </a:p>
          <a:p>
            <a:pPr fontAlgn="auto">
              <a:spcAft>
                <a:spcPts val="0"/>
              </a:spcAft>
              <a:buClr>
                <a:schemeClr val="tx1"/>
              </a:buClr>
              <a:buFontTx/>
              <a:buNone/>
              <a:defRPr/>
            </a:pPr>
            <a:r>
              <a:rPr lang="en-US" dirty="0">
                <a:latin typeface="+mj-lt"/>
              </a:rPr>
              <a:t>5) </a:t>
            </a:r>
            <a:r>
              <a:rPr lang="en-US" b="1" u="sng" dirty="0">
                <a:solidFill>
                  <a:srgbClr val="00B050"/>
                </a:solidFill>
                <a:latin typeface="+mj-lt"/>
              </a:rPr>
              <a:t>Reinforce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>
                <a:latin typeface="+mj-lt"/>
              </a:rPr>
              <a:t>appropriate behaviors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30670" y="1865515"/>
            <a:ext cx="40386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EXTENDED VERSION:</a:t>
            </a:r>
          </a:p>
        </p:txBody>
      </p:sp>
    </p:spTree>
    <p:extLst>
      <p:ext uri="{BB962C8B-B14F-4D97-AF65-F5344CB8AC3E}">
        <p14:creationId xmlns:p14="http://schemas.microsoft.com/office/powerpoint/2010/main" val="130516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781050" y="152400"/>
            <a:ext cx="7696200" cy="1292662"/>
          </a:xfrm>
        </p:spPr>
        <p:txBody>
          <a:bodyPr/>
          <a:lstStyle/>
          <a:p>
            <a:r>
              <a:rPr lang="en-US" dirty="0"/>
              <a:t>Steps of a </a:t>
            </a:r>
            <a:br>
              <a:rPr lang="en-US" dirty="0"/>
            </a:br>
            <a:r>
              <a:rPr lang="en-US" dirty="0"/>
              <a:t>Behavioral Lesson Plan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276225" y="1752600"/>
            <a:ext cx="8705850" cy="4525963"/>
          </a:xfrm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expectations &amp; why need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Check for student understanding/buy-in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Check for student understanding/buy-in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5) Model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non-examples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dirty="0">
              <a:latin typeface="+mj-lt"/>
            </a:endParaRP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474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781050" y="152400"/>
            <a:ext cx="7696200" cy="1292662"/>
          </a:xfrm>
        </p:spPr>
        <p:txBody>
          <a:bodyPr/>
          <a:lstStyle/>
          <a:p>
            <a:r>
              <a:rPr lang="en-US" dirty="0"/>
              <a:t>Steps of a </a:t>
            </a:r>
            <a:br>
              <a:rPr lang="en-US" dirty="0"/>
            </a:br>
            <a:r>
              <a:rPr lang="en-US" dirty="0"/>
              <a:t>Behavioral Lesson Plan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80999" y="1752600"/>
            <a:ext cx="8229601" cy="4525963"/>
          </a:xfrm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6)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Check for student understanding/buy-in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7)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</a:p>
          <a:p>
            <a:pPr marL="514350" indent="-514350" fontAlgn="auto">
              <a:lnSpc>
                <a:spcPct val="90000"/>
              </a:lnSpc>
              <a:spcAft>
                <a:spcPts val="0"/>
              </a:spcAft>
              <a:buFontTx/>
              <a:buAutoNum type="arabicParenR" startAt="8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Students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  <a:p>
            <a:pPr marL="514350" indent="-514350" fontAlgn="auto">
              <a:lnSpc>
                <a:spcPct val="90000"/>
              </a:lnSpc>
              <a:spcAft>
                <a:spcPts val="0"/>
              </a:spcAft>
              <a:buFontTx/>
              <a:buAutoNum type="arabicParenR" startAt="8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Teacher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reinforces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dirty="0">
              <a:latin typeface="+mj-lt"/>
            </a:endParaRP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079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31888" y="97971"/>
            <a:ext cx="7326312" cy="609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Examples of  Packaged Instructional Groups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85800" y="1381125"/>
            <a:ext cx="8077200" cy="518160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000" b="1" dirty="0"/>
              <a:t>Second Step (Grades PreK-8)</a:t>
            </a:r>
          </a:p>
          <a:p>
            <a:pPr marL="346075" lvl="1" indent="0" fontAlgn="auto">
              <a:spcAft>
                <a:spcPts val="0"/>
              </a:spcAft>
              <a:buNone/>
              <a:defRPr/>
            </a:pPr>
            <a:r>
              <a:rPr lang="en-US" dirty="0"/>
              <a:t>(ex: </a:t>
            </a:r>
            <a:r>
              <a:rPr lang="en-US" dirty="0">
                <a:hlinkClick r:id="rId3"/>
              </a:rPr>
              <a:t>http://www.cfchildren.org/</a:t>
            </a:r>
            <a:r>
              <a:rPr lang="en-US" dirty="0"/>
              <a:t>)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000" b="1" dirty="0"/>
              <a:t>Thinking, Feeling, Behaving (Grades 1-12)</a:t>
            </a:r>
          </a:p>
          <a:p>
            <a:pPr marL="346075" lvl="1" indent="0" fontAlgn="auto">
              <a:spcAft>
                <a:spcPts val="0"/>
              </a:spcAft>
              <a:buNone/>
              <a:defRPr/>
            </a:pPr>
            <a:r>
              <a:rPr lang="en-US" dirty="0">
                <a:hlinkClick r:id="rId4"/>
              </a:rPr>
              <a:t>https://www.researchpress.com/books/846/thinking-feeling-behaving</a:t>
            </a:r>
            <a:endParaRPr lang="en-US" dirty="0"/>
          </a:p>
          <a:p>
            <a:pPr marL="346075" lvl="1" indent="0" fontAlgn="auto">
              <a:spcAft>
                <a:spcPts val="0"/>
              </a:spcAft>
              <a:buNone/>
              <a:defRPr/>
            </a:pPr>
            <a:r>
              <a:rPr lang="en-US" dirty="0">
                <a:hlinkClick r:id="rId5"/>
              </a:rPr>
              <a:t>http://www.therapeuticresources.com/21281text.html</a:t>
            </a:r>
            <a:endParaRPr lang="en-US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000" b="1" dirty="0"/>
              <a:t>Tough Kids Social Skills (Grades 3-7)</a:t>
            </a:r>
          </a:p>
          <a:p>
            <a:pPr marL="346075" lvl="1" indent="0" fontAlgn="auto">
              <a:spcAft>
                <a:spcPts val="0"/>
              </a:spcAft>
              <a:buNone/>
              <a:defRPr/>
            </a:pPr>
            <a:r>
              <a:rPr lang="en-US" dirty="0">
                <a:hlinkClick r:id="rId6"/>
              </a:rPr>
              <a:t>http://toughkid.com/series.html</a:t>
            </a:r>
            <a:endParaRPr lang="en-US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000" b="1" dirty="0"/>
              <a:t>Walker Social Skills Curriculum (Grades 6-12)</a:t>
            </a:r>
          </a:p>
          <a:p>
            <a:pPr marL="346075" lvl="1" indent="0" fontAlgn="auto">
              <a:spcAft>
                <a:spcPts val="0"/>
              </a:spcAft>
              <a:buNone/>
              <a:defRPr/>
            </a:pPr>
            <a:r>
              <a:rPr lang="en-US" dirty="0">
                <a:hlinkClick r:id="rId7"/>
              </a:rPr>
              <a:t>http://nichcy.org/wp-content/uploads/docs/eesocialskills.pdf</a:t>
            </a:r>
            <a:endParaRPr lang="en-US" dirty="0"/>
          </a:p>
          <a:p>
            <a:pPr marL="346075" lvl="1" indent="0" fontAlgn="auto">
              <a:spcAft>
                <a:spcPts val="0"/>
              </a:spcAft>
              <a:buNone/>
              <a:defRPr/>
            </a:pPr>
            <a:r>
              <a:rPr lang="en-US" dirty="0">
                <a:hlinkClick r:id="rId8"/>
              </a:rPr>
              <a:t>http://www.school-connect.net/?gclid=CL6k9eKBrbcCFYtDMgod6goABw</a:t>
            </a:r>
            <a:endParaRPr lang="en-US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000" b="1" dirty="0" err="1"/>
              <a:t>Skillstreaming</a:t>
            </a:r>
            <a:r>
              <a:rPr lang="en-US" sz="2000" b="1" dirty="0"/>
              <a:t>  (Grades PreK-12)</a:t>
            </a:r>
          </a:p>
          <a:p>
            <a:pPr marL="346075" lvl="1" indent="0" fontAlgn="auto">
              <a:spcAft>
                <a:spcPts val="0"/>
              </a:spcAft>
              <a:buNone/>
              <a:defRPr/>
            </a:pPr>
            <a:r>
              <a:rPr lang="en-US" dirty="0">
                <a:hlinkClick r:id="rId9"/>
              </a:rPr>
              <a:t>http://www.skillstreaming.com/</a:t>
            </a:r>
            <a:endParaRPr lang="en-US" dirty="0"/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30727" name="TextBox 7"/>
          <p:cNvSpPr txBox="1">
            <a:spLocks noChangeArrowheads="1"/>
          </p:cNvSpPr>
          <p:nvPr/>
        </p:nvSpPr>
        <p:spPr bwMode="auto">
          <a:xfrm>
            <a:off x="457200" y="6238875"/>
            <a:ext cx="8001000" cy="32385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/>
              <a:t>All of above examples could be used to develop universal behavior lesson plans.</a:t>
            </a:r>
          </a:p>
        </p:txBody>
      </p:sp>
    </p:spTree>
    <p:extLst>
      <p:ext uri="{BB962C8B-B14F-4D97-AF65-F5344CB8AC3E}">
        <p14:creationId xmlns:p14="http://schemas.microsoft.com/office/powerpoint/2010/main" val="229645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034"/>
            <a:ext cx="8229600" cy="646331"/>
          </a:xfrm>
        </p:spPr>
        <p:txBody>
          <a:bodyPr/>
          <a:lstStyle/>
          <a:p>
            <a:r>
              <a:rPr lang="en-US" dirty="0"/>
              <a:t>Examples of  Packaged Instructional Groups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583873"/>
            <a:ext cx="8229600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000" b="1" dirty="0"/>
              <a:t>Stop &amp; Think Social Skills (Grades PreK-8)</a:t>
            </a:r>
          </a:p>
          <a:p>
            <a:pPr marL="0" indent="0">
              <a:buNone/>
              <a:defRPr/>
            </a:pPr>
            <a:r>
              <a:rPr lang="en-US" sz="2000" dirty="0">
                <a:hlinkClick r:id="rId2"/>
              </a:rPr>
              <a:t>http://www.soprislearning.com/school-climate/stop-think-social-skills-program</a:t>
            </a:r>
            <a:endParaRPr lang="en-US" sz="2000" dirty="0"/>
          </a:p>
          <a:p>
            <a:pPr marL="0" indent="0">
              <a:buNone/>
              <a:defRPr/>
            </a:pPr>
            <a:r>
              <a:rPr lang="en-US" sz="2000" b="1" dirty="0"/>
              <a:t>Passport (Grades 1-12)</a:t>
            </a:r>
          </a:p>
          <a:p>
            <a:pPr marL="346075" lvl="1" indent="0" fontAlgn="auto">
              <a:spcAft>
                <a:spcPts val="0"/>
              </a:spcAft>
              <a:buNone/>
              <a:defRPr/>
            </a:pPr>
            <a:r>
              <a:rPr lang="en-US" sz="2000" dirty="0">
                <a:hlinkClick r:id="rId3"/>
              </a:rPr>
              <a:t>http://www.kidsmatter.edu.au/primary/programs/passport-program</a:t>
            </a:r>
            <a:endParaRPr lang="en-US" sz="2000" dirty="0"/>
          </a:p>
          <a:p>
            <a:pPr marL="0" indent="0">
              <a:buNone/>
              <a:defRPr/>
            </a:pPr>
            <a:r>
              <a:rPr lang="en-US" sz="2000" b="1" dirty="0"/>
              <a:t>I Can problem Solve  (Grades PreK-6)</a:t>
            </a:r>
          </a:p>
          <a:p>
            <a:pPr marL="346075" lvl="1" indent="0" fontAlgn="auto">
              <a:spcAft>
                <a:spcPts val="0"/>
              </a:spcAft>
              <a:buNone/>
              <a:defRPr/>
            </a:pPr>
            <a:r>
              <a:rPr lang="en-US" sz="2000" dirty="0">
                <a:hlinkClick r:id="rId4"/>
              </a:rPr>
              <a:t>http://www.californiahealthykids.org/product/S90</a:t>
            </a:r>
            <a:endParaRPr lang="en-US" sz="2000" dirty="0"/>
          </a:p>
          <a:p>
            <a:pPr marL="346075" lvl="1" indent="0" fontAlgn="auto">
              <a:spcAft>
                <a:spcPts val="0"/>
              </a:spcAft>
              <a:buNone/>
              <a:defRPr/>
            </a:pPr>
            <a:r>
              <a:rPr lang="en-US" sz="2000" dirty="0">
                <a:hlinkClick r:id="rId5"/>
              </a:rPr>
              <a:t>http://smhp.psych.ucla.edu/qf/behaviorprob_qt/buildingonbest.pdf</a:t>
            </a:r>
            <a:endParaRPr lang="en-US" sz="2000" dirty="0"/>
          </a:p>
          <a:p>
            <a:pPr marL="0" indent="0">
              <a:buNone/>
              <a:defRPr/>
            </a:pPr>
            <a:r>
              <a:rPr lang="en-US" sz="2000" b="1" dirty="0"/>
              <a:t>Aggression Replacement Training</a:t>
            </a:r>
          </a:p>
          <a:p>
            <a:pPr marL="346075" lvl="1" indent="0" fontAlgn="auto">
              <a:spcAft>
                <a:spcPts val="0"/>
              </a:spcAft>
              <a:buNone/>
              <a:defRPr/>
            </a:pPr>
            <a:r>
              <a:rPr lang="en-US" sz="2000" dirty="0">
                <a:hlinkClick r:id="rId6"/>
              </a:rPr>
              <a:t>http://www.aggressionreplacementtraining.com/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7200" y="5753100"/>
            <a:ext cx="8001000" cy="32385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/>
              <a:t>All of above examples could be used to develop universal behavior lesson plans.</a:t>
            </a:r>
          </a:p>
        </p:txBody>
      </p:sp>
    </p:spTree>
    <p:extLst>
      <p:ext uri="{BB962C8B-B14F-4D97-AF65-F5344CB8AC3E}">
        <p14:creationId xmlns:p14="http://schemas.microsoft.com/office/powerpoint/2010/main" val="75828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390" t="8333" r="3149" b="6250"/>
          <a:stretch/>
        </p:blipFill>
        <p:spPr>
          <a:xfrm>
            <a:off x="228600" y="152400"/>
            <a:ext cx="8764860" cy="5562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5867400"/>
            <a:ext cx="9372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hlinkClick r:id="rId4"/>
              </a:rPr>
              <a:t>http://district158.haikulearning.com/asharkey/pbis/cms_page/view/3581026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97671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859"/>
            <a:ext cx="8229600" cy="1231106"/>
          </a:xfrm>
        </p:spPr>
        <p:txBody>
          <a:bodyPr/>
          <a:lstStyle/>
          <a:p>
            <a:r>
              <a:rPr lang="en-US" sz="4000" dirty="0"/>
              <a:t>Common Characteristics of Students Needing Tier II Supports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981200"/>
            <a:ext cx="4953000" cy="404142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Behavioral Challenges: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ＭＳ Ｐゴシック" charset="0"/>
              </a:rPr>
              <a:t>Non-compliance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ＭＳ Ｐゴシック" charset="0"/>
              </a:rPr>
              <a:t>Aggression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ＭＳ Ｐゴシック" charset="0"/>
              </a:rPr>
              <a:t>Self-management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ＭＳ Ｐゴシック" charset="0"/>
              </a:rPr>
              <a:t>Social competence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ＭＳ Ｐゴシック" charset="0"/>
              </a:rPr>
              <a:t>Academic skill deficits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53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A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200054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Three Keys to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Successful </a:t>
            </a:r>
            <a:r>
              <a:rPr lang="en-US" sz="4400" dirty="0">
                <a:solidFill>
                  <a:schemeClr val="bg1"/>
                </a:solidFill>
              </a:rPr>
              <a:t>Social/Academic Instructional Groups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16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400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46331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Have a Roadmap/Template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37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722"/>
            <a:ext cx="5029200" cy="642052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9569" y="838200"/>
            <a:ext cx="2971800" cy="646331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Curriculum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516880" y="1752600"/>
            <a:ext cx="3352800" cy="3611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7013" indent="-22701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71500" indent="-2254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25525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4906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47863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dirty="0"/>
              <a:t>Pay attention to use of a packaged curriculum rather than existing universal behavior lesson plans.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0995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33242" cy="637504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98966"/>
            <a:ext cx="9144000" cy="1846659"/>
          </a:xfrm>
          <a:solidFill>
            <a:schemeClr val="accent1">
              <a:alpha val="73000"/>
            </a:schemeClr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Build Social/Academic Instructional Groups on top of a strong universal curriculum</a:t>
            </a:r>
          </a:p>
        </p:txBody>
      </p:sp>
    </p:spTree>
    <p:extLst>
      <p:ext uri="{BB962C8B-B14F-4D97-AF65-F5344CB8AC3E}">
        <p14:creationId xmlns:p14="http://schemas.microsoft.com/office/powerpoint/2010/main" val="155483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4034"/>
            <a:ext cx="8229600" cy="646331"/>
          </a:xfrm>
        </p:spPr>
        <p:txBody>
          <a:bodyPr/>
          <a:lstStyle/>
          <a:p>
            <a:r>
              <a:rPr lang="en-US" dirty="0"/>
              <a:t>Procedural Considerations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5135"/>
            <a:ext cx="8229600" cy="512923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Welcome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Introductions, if necessary</a:t>
            </a:r>
          </a:p>
          <a:p>
            <a:pPr>
              <a:lnSpc>
                <a:spcPct val="90000"/>
              </a:lnSpc>
            </a:pPr>
            <a:r>
              <a:rPr lang="en-US" dirty="0"/>
              <a:t>Purpose of Group</a:t>
            </a:r>
          </a:p>
          <a:p>
            <a:pPr>
              <a:lnSpc>
                <a:spcPct val="90000"/>
              </a:lnSpc>
            </a:pPr>
            <a:r>
              <a:rPr lang="en-US" dirty="0"/>
              <a:t>Group Norms – </a:t>
            </a:r>
            <a:r>
              <a:rPr lang="en-US" dirty="0" err="1"/>
              <a:t>ie</a:t>
            </a:r>
            <a:r>
              <a:rPr lang="en-US" dirty="0"/>
              <a:t>. expectations of group, aligned to school-wide expectations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“</a:t>
            </a:r>
            <a:r>
              <a:rPr lang="en-US" dirty="0"/>
              <a:t>Curriculum” with practice</a:t>
            </a:r>
          </a:p>
          <a:p>
            <a:pPr>
              <a:lnSpc>
                <a:spcPct val="90000"/>
              </a:lnSpc>
            </a:pPr>
            <a:r>
              <a:rPr lang="en-US" dirty="0"/>
              <a:t>Closing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Reflection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Application</a:t>
            </a:r>
          </a:p>
          <a:p>
            <a:pPr marL="0" indent="0" defTabSz="914400">
              <a:spcBef>
                <a:spcPts val="0"/>
              </a:spcBef>
              <a:buNone/>
              <a:defRPr/>
            </a:pPr>
            <a:r>
              <a:rPr lang="en-US" sz="2800" dirty="0"/>
              <a:t>Goal setting			</a:t>
            </a:r>
            <a:r>
              <a:rPr lang="en-US" sz="2800" b="1" dirty="0"/>
              <a:t>	</a:t>
            </a:r>
            <a:r>
              <a:rPr lang="en-US" sz="1800" dirty="0">
                <a:latin typeface="+mn-lt"/>
              </a:rPr>
              <a:t>Corey</a:t>
            </a:r>
            <a:r>
              <a:rPr lang="en-US" sz="1800" b="1" dirty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&amp; Corey, 2006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endParaRPr lang="en-US" sz="1200" dirty="0">
              <a:solidFill>
                <a:prstClr val="black"/>
              </a:solidFill>
              <a:latin typeface="Arial" charset="0"/>
              <a:cs typeface="+mn-cs"/>
            </a:endParaRPr>
          </a:p>
          <a:p>
            <a:pPr lvl="1"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9105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Behavioral Skills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62444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b="1" dirty="0"/>
              <a:t>From </a:t>
            </a:r>
            <a:r>
              <a:rPr lang="en-US" sz="2400" b="1" i="1" dirty="0"/>
              <a:t>Skill Streaming</a:t>
            </a:r>
            <a:br>
              <a:rPr lang="en-US" sz="1800" b="1" i="1" dirty="0"/>
            </a:br>
            <a:endParaRPr lang="en-US" sz="1800" b="1" i="1" dirty="0"/>
          </a:p>
          <a:p>
            <a:pPr>
              <a:lnSpc>
                <a:spcPct val="80000"/>
              </a:lnSpc>
            </a:pPr>
            <a:r>
              <a:rPr lang="en-US" sz="2000" dirty="0"/>
              <a:t>Listening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Asking for Help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Saying Thank You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Bringing Materials to Class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Following Instructions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Completing Assignments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Contributing to Discussions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Offering Help to an Adult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Asking a Question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Ignoring Distractions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Making Corrections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Deciding on Something to Do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Setting a Goal</a:t>
            </a:r>
            <a:br>
              <a:rPr lang="en-US" sz="1800" dirty="0"/>
            </a:br>
            <a:br>
              <a:rPr lang="en-US" sz="1600" i="1" dirty="0"/>
            </a:br>
            <a:endParaRPr lang="en-US" sz="1600" i="1" dirty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4572000" y="1362444"/>
            <a:ext cx="4419600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b="1" dirty="0"/>
              <a:t>From </a:t>
            </a:r>
            <a:r>
              <a:rPr lang="en-US" sz="2400" b="1" i="1" dirty="0"/>
              <a:t>Getting Organized Without Losing It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600" b="1" i="1" dirty="0"/>
          </a:p>
          <a:p>
            <a:pPr>
              <a:lnSpc>
                <a:spcPct val="80000"/>
              </a:lnSpc>
            </a:pPr>
            <a:r>
              <a:rPr lang="en-US" sz="2000" dirty="0"/>
              <a:t>Homework Checklist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After School Scheduler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9 Great Reasons to Use a Student Planner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600" dirty="0"/>
          </a:p>
          <a:p>
            <a:pPr>
              <a:lnSpc>
                <a:spcPct val="8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1675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1922"/>
            <a:ext cx="8229600" cy="646331"/>
          </a:xfrm>
        </p:spPr>
        <p:txBody>
          <a:bodyPr/>
          <a:lstStyle/>
          <a:p>
            <a:r>
              <a:rPr lang="en-US" dirty="0"/>
              <a:t>Pro-Social Skills and Friendship</a:t>
            </a:r>
          </a:p>
        </p:txBody>
      </p:sp>
      <p:sp>
        <p:nvSpPr>
          <p:cNvPr id="5734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b="1" dirty="0"/>
              <a:t>From </a:t>
            </a:r>
            <a:r>
              <a:rPr lang="en-US" sz="2400" b="1" i="1" dirty="0"/>
              <a:t>Skill Streaming</a:t>
            </a:r>
            <a:endParaRPr lang="en-US" sz="24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Introducing Yourself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Beginning a Conversation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Ending a Conversation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Joining In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Playing a Game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Asking a Favor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Offering Help to a Classmate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Giving a Compliment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Accepting a Compliment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Suggesting an Activity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Sharing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Apologizing</a:t>
            </a:r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  <p:sp>
        <p:nvSpPr>
          <p:cNvPr id="57348" name="Rectangle 6"/>
          <p:cNvSpPr>
            <a:spLocks noGrp="1" noChangeArrowheads="1"/>
          </p:cNvSpPr>
          <p:nvPr>
            <p:ph sz="half" idx="4294967295"/>
          </p:nvPr>
        </p:nvSpPr>
        <p:spPr>
          <a:xfrm>
            <a:off x="4572000" y="1057644"/>
            <a:ext cx="4038600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b="1" dirty="0"/>
              <a:t>From </a:t>
            </a:r>
            <a:r>
              <a:rPr lang="en-US" sz="2400" b="1" i="1" dirty="0"/>
              <a:t>Strong Kids (Grades 3-5)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About My Feelings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Ways of Showing Feelings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dirty="0"/>
          </a:p>
          <a:p>
            <a:pPr>
              <a:lnSpc>
                <a:spcPct val="80000"/>
              </a:lnSpc>
              <a:buFontTx/>
              <a:buNone/>
            </a:pPr>
            <a:endParaRPr lang="en-US" sz="2000" b="1" i="1" dirty="0"/>
          </a:p>
          <a:p>
            <a:pPr>
              <a:lnSpc>
                <a:spcPct val="80000"/>
              </a:lnSpc>
              <a:buFontTx/>
              <a:buNone/>
            </a:pPr>
            <a:endParaRPr lang="en-US" sz="2000" dirty="0"/>
          </a:p>
          <a:p>
            <a:pPr>
              <a:lnSpc>
                <a:spcPct val="80000"/>
              </a:lnSpc>
              <a:buFontTx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9557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272381"/>
            <a:ext cx="3886200" cy="5181600"/>
          </a:xfrm>
        </p:spPr>
        <p:txBody>
          <a:bodyPr rtlCol="0">
            <a:normAutofit fontScale="77500" lnSpcReduction="2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3100" b="1" dirty="0"/>
              <a:t>From </a:t>
            </a:r>
            <a:r>
              <a:rPr lang="en-US" sz="3100" b="1" i="1" dirty="0"/>
              <a:t>Skill Streaming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1400" b="1" dirty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Knowing Your Feelings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Expressing Your Feelings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Recognizing Another's Feelings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Showing Understanding of Another's Feelings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Expressing Concern for Another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Dealing with Your Anger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Dealing with Another's Anger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Expressing Affection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Dealing with Fear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Rewarding Yourself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Using Self-Control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Asking Permission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Responding to Teasing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Avoiding Trouble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Staying Out of Fights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Problem Solving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Accepting Consequences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Dealing with an Accusation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Negotiating</a:t>
            </a:r>
            <a:br>
              <a:rPr lang="en-US" sz="2000" dirty="0"/>
            </a:br>
            <a:br>
              <a:rPr lang="en-US" sz="800" dirty="0"/>
            </a:br>
            <a:endParaRPr lang="en-US" sz="800" dirty="0"/>
          </a:p>
        </p:txBody>
      </p:sp>
      <p:sp>
        <p:nvSpPr>
          <p:cNvPr id="5018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1272381"/>
            <a:ext cx="4038600" cy="4525963"/>
          </a:xfrm>
        </p:spPr>
        <p:txBody>
          <a:bodyPr rtlCol="0">
            <a:normAutofit fontScale="77500" lnSpcReduction="2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3100" b="1" dirty="0"/>
              <a:t>From </a:t>
            </a:r>
            <a:r>
              <a:rPr lang="en-US" sz="3100" b="1" i="1" dirty="0"/>
              <a:t>The Peace Curriculum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1400" b="1" i="1" dirty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/>
              <a:t>Using Positive Self-Talk to Control Anger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/>
              <a:t>Homework #3 Anger Control: Consequences for Your Actions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/>
              <a:t>Keeping Out of Fights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1400" dirty="0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1400" b="1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Problem-Solving Skills</a:t>
            </a:r>
          </a:p>
        </p:txBody>
      </p:sp>
    </p:spTree>
    <p:extLst>
      <p:ext uri="{BB962C8B-B14F-4D97-AF65-F5344CB8AC3E}">
        <p14:creationId xmlns:p14="http://schemas.microsoft.com/office/powerpoint/2010/main" val="143981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"/>
          <p:cNvSpPr>
            <a:spLocks noChangeArrowheads="1"/>
          </p:cNvSpPr>
          <p:nvPr/>
        </p:nvSpPr>
        <p:spPr bwMode="auto">
          <a:xfrm>
            <a:off x="-962025" y="-1339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395" name="Rectangle 6"/>
          <p:cNvSpPr>
            <a:spLocks noChangeArrowheads="1"/>
          </p:cNvSpPr>
          <p:nvPr/>
        </p:nvSpPr>
        <p:spPr bwMode="auto">
          <a:xfrm>
            <a:off x="-962025" y="-939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1295400" y="190500"/>
            <a:ext cx="76200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cs typeface="Times New Roman" pitchFamily="18" charset="0"/>
              </a:rPr>
              <a:t>Example Daily Progress Report</a:t>
            </a:r>
            <a:endParaRPr lang="en-US" sz="900" dirty="0">
              <a:cs typeface="+mn-cs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latin typeface="+mj-lt"/>
                <a:cs typeface="Times New Roman" pitchFamily="18" charset="0"/>
              </a:rPr>
              <a:t>NAME:______________________  DATE:__________________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cs typeface="+mn-cs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  <a:cs typeface="Times New Roman" pitchFamily="18" charset="0"/>
              </a:rPr>
              <a:t>Teachers please indicate YES (2), SO-SO (1), or NO (0) regarding the student’s achievement to the following goals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.</a:t>
            </a:r>
            <a:endParaRPr lang="en-US" sz="1200" dirty="0">
              <a:cs typeface="+mn-cs"/>
            </a:endParaRPr>
          </a:p>
        </p:txBody>
      </p:sp>
      <p:graphicFrame>
        <p:nvGraphicFramePr>
          <p:cNvPr id="49160" name="Group 8"/>
          <p:cNvGraphicFramePr>
            <a:graphicFrameLocks noGrp="1"/>
          </p:cNvGraphicFramePr>
          <p:nvPr/>
        </p:nvGraphicFramePr>
        <p:xfrm>
          <a:off x="685800" y="1443038"/>
          <a:ext cx="8077200" cy="4576762"/>
        </p:xfrm>
        <a:graphic>
          <a:graphicData uri="http://schemas.openxmlformats.org/drawingml/2006/table">
            <a:tbl>
              <a:tblPr/>
              <a:tblGrid>
                <a:gridCol w="1833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0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0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00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32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81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EXPECTATIONS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 st block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9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nd block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 rd block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4 th block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95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 Safe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Use your words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Use deep breathing 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2      1      0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2        1        0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2        1        0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2        1        0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 Respectful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Keep arm’s distance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Use #2 voice level when upset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2        1        0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2        1        0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2        1        0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2        1        0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68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 Responsible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Ask for breaks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Self-monitor with DPR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2        1        0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2        1        0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2        1        0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2        1        0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Total Points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Teacher Initials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484" name="Rectangle 52"/>
          <p:cNvSpPr>
            <a:spLocks noChangeArrowheads="1"/>
          </p:cNvSpPr>
          <p:nvPr/>
        </p:nvSpPr>
        <p:spPr bwMode="auto">
          <a:xfrm>
            <a:off x="4419600" y="5486400"/>
            <a:ext cx="4495800" cy="164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cs typeface="Times New Roman" pitchFamily="18" charset="0"/>
              </a:rPr>
              <a:t>					</a:t>
            </a:r>
            <a:r>
              <a:rPr lang="en-US" sz="1100" dirty="0">
                <a:cs typeface="Times New Roman" pitchFamily="18" charset="0"/>
              </a:rPr>
              <a:t>Adapted from Grant Middle School STAR CLUB</a:t>
            </a:r>
            <a:endParaRPr lang="en-US" sz="1100" dirty="0"/>
          </a:p>
          <a:p>
            <a:pPr indent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latin typeface="Comic Sans MS" pitchFamily="66" charset="0"/>
                <a:cs typeface="Times New Roman" pitchFamily="18" charset="0"/>
              </a:rPr>
              <a:t>									           </a:t>
            </a:r>
            <a:endParaRPr lang="en-US" sz="900" dirty="0">
              <a:cs typeface="+mn-cs"/>
            </a:endParaRPr>
          </a:p>
          <a:p>
            <a:pPr indent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cs typeface="+mn-cs"/>
            </a:endParaRPr>
          </a:p>
        </p:txBody>
      </p:sp>
      <p:sp>
        <p:nvSpPr>
          <p:cNvPr id="59442" name="Rectangle 53"/>
          <p:cNvSpPr>
            <a:spLocks noChangeArrowheads="1"/>
          </p:cNvSpPr>
          <p:nvPr/>
        </p:nvSpPr>
        <p:spPr bwMode="auto">
          <a:xfrm>
            <a:off x="-962025" y="7969250"/>
            <a:ext cx="58832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900">
                <a:cs typeface="Times New Roman" pitchFamily="18" charset="0"/>
              </a:rPr>
              <a:t>Adapted from </a:t>
            </a:r>
            <a:r>
              <a:rPr lang="en-US" sz="900" i="1">
                <a:cs typeface="Times New Roman" pitchFamily="18" charset="0"/>
              </a:rPr>
              <a:t>Responding to Problem Behavior in Schools: The Behavior Education Program</a:t>
            </a:r>
            <a:r>
              <a:rPr lang="en-US" sz="900">
                <a:cs typeface="Times New Roman" pitchFamily="18" charset="0"/>
              </a:rPr>
              <a:t> by Crone, Horner, and Hawken</a:t>
            </a:r>
            <a:endParaRPr lang="en-US"/>
          </a:p>
        </p:txBody>
      </p:sp>
      <p:sp>
        <p:nvSpPr>
          <p:cNvPr id="3" name="Round Diagonal Corner Rectangle 2"/>
          <p:cNvSpPr/>
          <p:nvPr/>
        </p:nvSpPr>
        <p:spPr>
          <a:xfrm>
            <a:off x="238238" y="76200"/>
            <a:ext cx="2286000" cy="8001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 DPR card of MS student in S/AIG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52400" y="2057400"/>
            <a:ext cx="1143000" cy="76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-95250" y="2971800"/>
            <a:ext cx="1143000" cy="76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-142875" y="3971925"/>
            <a:ext cx="1143000" cy="76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362200" y="2133600"/>
            <a:ext cx="533400" cy="22860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438400" y="3048000"/>
            <a:ext cx="533400" cy="22860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333625" y="4095750"/>
            <a:ext cx="533400" cy="22860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04024" y="6019800"/>
            <a:ext cx="3260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Arial Rounded MT Bold" pitchFamily="34" charset="0"/>
              </a:rPr>
              <a:t>3 school wide expectations </a:t>
            </a:r>
          </a:p>
        </p:txBody>
      </p:sp>
      <p:sp>
        <p:nvSpPr>
          <p:cNvPr id="9" name="Rectangle 8"/>
          <p:cNvSpPr/>
          <p:nvPr/>
        </p:nvSpPr>
        <p:spPr>
          <a:xfrm>
            <a:off x="621794" y="6392823"/>
            <a:ext cx="3804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skill set being taught in the SAIG</a:t>
            </a:r>
          </a:p>
        </p:txBody>
      </p:sp>
    </p:spTree>
    <p:extLst>
      <p:ext uri="{BB962C8B-B14F-4D97-AF65-F5344CB8AC3E}">
        <p14:creationId xmlns:p14="http://schemas.microsoft.com/office/powerpoint/2010/main" val="244260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Manuals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1090" r="2848"/>
          <a:stretch/>
        </p:blipFill>
        <p:spPr>
          <a:xfrm>
            <a:off x="7239000" y="2971800"/>
            <a:ext cx="1828800" cy="2790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/>
          <a:srcRect l="12189" r="13068"/>
          <a:stretch/>
        </p:blipFill>
        <p:spPr>
          <a:xfrm>
            <a:off x="2630364" y="2895600"/>
            <a:ext cx="1981200" cy="2650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5626" y="1758635"/>
            <a:ext cx="1974618" cy="2778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18376" y="1758635"/>
            <a:ext cx="2003439" cy="2864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440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 cmpd="sng">
            <a:noFill/>
            <a:prstDash val="solid"/>
          </a:ln>
        </p:spPr>
        <p:txBody>
          <a:bodyPr/>
          <a:lstStyle/>
          <a:p>
            <a:r>
              <a:rPr lang="en-US" dirty="0"/>
              <a:t> Tier II Interventions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95400"/>
            <a:ext cx="8458199" cy="4953000"/>
          </a:xfrm>
        </p:spPr>
        <p:txBody>
          <a:bodyPr>
            <a:noAutofit/>
          </a:bodyPr>
          <a:lstStyle/>
          <a:p>
            <a:r>
              <a:rPr lang="en-US" dirty="0"/>
              <a:t>Designed to teach a new skill, build fluency or encourage generalization</a:t>
            </a:r>
          </a:p>
          <a:p>
            <a:r>
              <a:rPr lang="en-US" dirty="0"/>
              <a:t>Created for “at risk” children struggling with expectations</a:t>
            </a:r>
          </a:p>
          <a:p>
            <a:r>
              <a:rPr lang="en-US" dirty="0"/>
              <a:t>Uses evidence-based practices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Monitors data regularly</a:t>
            </a:r>
          </a:p>
          <a:p>
            <a:r>
              <a:rPr lang="en-US" dirty="0"/>
              <a:t>Targets large group instruction 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(Inadequate for chronic and serious behaviors)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94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Social Skills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Lunch bunch</a:t>
            </a:r>
          </a:p>
          <a:p>
            <a:r>
              <a:rPr lang="en-US" dirty="0"/>
              <a:t>Second Step Social Skills Program</a:t>
            </a:r>
          </a:p>
          <a:p>
            <a:r>
              <a:rPr lang="en-US" dirty="0"/>
              <a:t>Social stories</a:t>
            </a:r>
          </a:p>
        </p:txBody>
      </p:sp>
    </p:spTree>
    <p:extLst>
      <p:ext uri="{BB962C8B-B14F-4D97-AF65-F5344CB8AC3E}">
        <p14:creationId xmlns:p14="http://schemas.microsoft.com/office/powerpoint/2010/main" val="205269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46331"/>
          </a:xfrm>
        </p:spPr>
        <p:txBody>
          <a:bodyPr/>
          <a:lstStyle/>
          <a:p>
            <a:r>
              <a:rPr lang="en-US" dirty="0"/>
              <a:t>Implementation Phase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3789913"/>
              </p:ext>
            </p:extLst>
          </p:nvPr>
        </p:nvGraphicFramePr>
        <p:xfrm>
          <a:off x="457200" y="1103532"/>
          <a:ext cx="8229600" cy="5022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6841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3531"/>
            <a:ext cx="8229600" cy="4754563"/>
          </a:xfrm>
        </p:spPr>
        <p:txBody>
          <a:bodyPr/>
          <a:lstStyle/>
          <a:p>
            <a:r>
              <a:rPr lang="en-US" dirty="0"/>
              <a:t>Do you have students who could benefit from social/academic skills groups?  Which students? What are the areas of concern?</a:t>
            </a:r>
          </a:p>
          <a:p>
            <a:r>
              <a:rPr lang="en-US" dirty="0"/>
              <a:t>Is your school already implementing social skills groups? Are they effective? How do you know?</a:t>
            </a:r>
          </a:p>
          <a:p>
            <a:r>
              <a:rPr lang="en-US" dirty="0"/>
              <a:t>What steps might you take to investigate programs that could benefit your students?</a:t>
            </a:r>
          </a:p>
          <a:p>
            <a:r>
              <a:rPr lang="en-US" dirty="0"/>
              <a:t>Be prepared to share out</a:t>
            </a:r>
          </a:p>
        </p:txBody>
      </p:sp>
    </p:spTree>
    <p:extLst>
      <p:ext uri="{BB962C8B-B14F-4D97-AF65-F5344CB8AC3E}">
        <p14:creationId xmlns:p14="http://schemas.microsoft.com/office/powerpoint/2010/main" val="336662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6945" y="392940"/>
            <a:ext cx="6433457" cy="6463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200" b="1" dirty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Tier II Intervention</a:t>
            </a:r>
          </a:p>
        </p:txBody>
      </p:sp>
      <p:sp>
        <p:nvSpPr>
          <p:cNvPr id="6" name="Double Wave 5"/>
          <p:cNvSpPr/>
          <p:nvPr/>
        </p:nvSpPr>
        <p:spPr>
          <a:xfrm>
            <a:off x="381000" y="1295400"/>
            <a:ext cx="8374743" cy="3016842"/>
          </a:xfrm>
          <a:prstGeom prst="double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and Connect </a:t>
            </a:r>
            <a:b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Student Engagement Intervention</a:t>
            </a:r>
            <a:b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000" dirty="0">
                <a:latin typeface="Arial Rounded MT Bold" panose="020F0704030504030204" pitchFamily="34" charset="0"/>
              </a:rPr>
              <a:t>University of Minnesota</a:t>
            </a:r>
          </a:p>
          <a:p>
            <a:pPr algn="r"/>
            <a:r>
              <a:rPr lang="en-US" sz="2000" dirty="0">
                <a:latin typeface="Arial Rounded MT Bold" panose="020F0704030504030204" pitchFamily="34" charset="0"/>
              </a:rPr>
              <a:t>Institute on Community Integration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13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A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76400"/>
            <a:ext cx="8534400" cy="3046988"/>
          </a:xfrm>
        </p:spPr>
        <p:txBody>
          <a:bodyPr/>
          <a:lstStyle/>
          <a:p>
            <a:r>
              <a:rPr lang="en-US" sz="6600" dirty="0">
                <a:solidFill>
                  <a:schemeClr val="bg1"/>
                </a:solidFill>
              </a:rPr>
              <a:t>What is </a:t>
            </a:r>
            <a:br>
              <a:rPr lang="en-US" sz="6600" dirty="0">
                <a:solidFill>
                  <a:schemeClr val="bg1"/>
                </a:solidFill>
              </a:rPr>
            </a:br>
            <a:r>
              <a:rPr lang="en-US" sz="6600" dirty="0">
                <a:solidFill>
                  <a:schemeClr val="bg1"/>
                </a:solidFill>
              </a:rPr>
              <a:t>Check and Connect?</a:t>
            </a:r>
          </a:p>
        </p:txBody>
      </p:sp>
    </p:spTree>
    <p:extLst>
      <p:ext uri="{BB962C8B-B14F-4D97-AF65-F5344CB8AC3E}">
        <p14:creationId xmlns:p14="http://schemas.microsoft.com/office/powerpoint/2010/main" val="276854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and Connect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Check &amp; Connect</a:t>
            </a:r>
            <a:r>
              <a:rPr lang="en-US" dirty="0"/>
              <a:t> is an intervention used with K-12 students who </a:t>
            </a:r>
            <a:r>
              <a:rPr lang="en-US" b="1" dirty="0"/>
              <a:t>shows warning signs of disengagement with school and who are at risk of dropping out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1117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Descriptive Characteristics</a:t>
            </a:r>
          </a:p>
          <a:p>
            <a:pPr lvl="1"/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Targeted (Tier II) or intensive (Tier III) intervention</a:t>
            </a:r>
          </a:p>
          <a:p>
            <a:pPr lvl="1"/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 </a:t>
            </a:r>
            <a:r>
              <a:rPr lang="en-US" u="sng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structured</a:t>
            </a: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mentoring intervention</a:t>
            </a:r>
          </a:p>
          <a:p>
            <a:pPr lvl="1"/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Empirically supported</a:t>
            </a:r>
          </a:p>
          <a:p>
            <a:pPr lvl="1"/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Clearly delineated elements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and Connect </a:t>
            </a:r>
          </a:p>
        </p:txBody>
      </p:sp>
    </p:spTree>
    <p:extLst>
      <p:ext uri="{BB962C8B-B14F-4D97-AF65-F5344CB8AC3E}">
        <p14:creationId xmlns:p14="http://schemas.microsoft.com/office/powerpoint/2010/main" val="99803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ontent Placeholder 2"/>
          <p:cNvSpPr>
            <a:spLocks noGrp="1"/>
          </p:cNvSpPr>
          <p:nvPr>
            <p:ph idx="1"/>
          </p:nvPr>
        </p:nvSpPr>
        <p:spPr>
          <a:xfrm>
            <a:off x="444500" y="1371600"/>
            <a:ext cx="8610600" cy="4525962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Four components =</a:t>
            </a:r>
          </a:p>
          <a:p>
            <a:pPr>
              <a:buFont typeface="Calibri" charset="0"/>
              <a:buAutoNum type="arabicPeriod"/>
              <a:defRPr/>
            </a:pP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A 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mentor</a:t>
            </a: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who works with students and families for a minimum of 2 years</a:t>
            </a:r>
          </a:p>
          <a:p>
            <a:pPr marL="228600" indent="-228600">
              <a:buFont typeface="+mj-lt"/>
              <a:buAutoNum type="arabicPeriod"/>
              <a:defRPr/>
            </a:pPr>
            <a:endParaRPr lang="en-US" sz="10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buFont typeface="Calibri" charset="0"/>
              <a:buAutoNum type="arabicPeriod"/>
              <a:defRPr/>
            </a:pP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Regular 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“</a:t>
            </a:r>
            <a:r>
              <a:rPr lang="en-US" altLang="ja-JP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checks” </a:t>
            </a:r>
            <a:r>
              <a:rPr lang="en-US" altLang="ja-JP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using school data</a:t>
            </a:r>
          </a:p>
          <a:p>
            <a:pPr marL="228600" indent="-228600">
              <a:buFont typeface="+mj-lt"/>
              <a:buAutoNum type="arabicPeriod"/>
              <a:defRPr/>
            </a:pPr>
            <a:endParaRPr lang="en-US" altLang="ja-JP" sz="10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buFont typeface="Calibri" charset="0"/>
              <a:buAutoNum type="arabicPeriod"/>
              <a:defRPr/>
            </a:pP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Timely and individualized intervention 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“</a:t>
            </a:r>
            <a:r>
              <a:rPr lang="en-US" altLang="ja-JP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connect”</a:t>
            </a:r>
          </a:p>
          <a:p>
            <a:pPr marL="228600" indent="-228600">
              <a:buFont typeface="+mj-lt"/>
              <a:buAutoNum type="arabicPeriod"/>
              <a:defRPr/>
            </a:pPr>
            <a:endParaRPr lang="en-US" altLang="ja-JP" sz="1000" u="sng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buFont typeface="Calibri" charset="0"/>
              <a:buAutoNum type="arabicPeriod"/>
              <a:defRPr/>
            </a:pP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Engagement with 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families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and Connect</a:t>
            </a:r>
          </a:p>
        </p:txBody>
      </p:sp>
    </p:spTree>
    <p:extLst>
      <p:ext uri="{BB962C8B-B14F-4D97-AF65-F5344CB8AC3E}">
        <p14:creationId xmlns:p14="http://schemas.microsoft.com/office/powerpoint/2010/main" val="108160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Check and Connect?</a:t>
            </a:r>
          </a:p>
        </p:txBody>
      </p:sp>
      <p:pic>
        <p:nvPicPr>
          <p:cNvPr id="4" name="Content Placeholder 3">
            <a:hlinkClick r:id="rId3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780" t="19476" r="37737" b="35175"/>
          <a:stretch/>
        </p:blipFill>
        <p:spPr>
          <a:xfrm>
            <a:off x="864072" y="1295400"/>
            <a:ext cx="7415856" cy="410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5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38133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3321" y="457200"/>
            <a:ext cx="9578609" cy="1354217"/>
          </a:xfrm>
          <a:solidFill>
            <a:schemeClr val="bg1">
              <a:alpha val="65000"/>
            </a:schemeClr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Core Elements of </a:t>
            </a:r>
            <a:br>
              <a:rPr lang="en-US" sz="4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Check and Connect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02417" y="2305093"/>
            <a:ext cx="2719552" cy="2846255"/>
          </a:xfrm>
          <a:prstGeom prst="roundRect">
            <a:avLst/>
          </a:prstGeom>
          <a:solidFill>
            <a:srgbClr val="73A4CC">
              <a:alpha val="5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117475" algn="ctr">
              <a:spcBef>
                <a:spcPct val="20000"/>
              </a:spcBef>
            </a:pP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Persistence-Plus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260834" y="2305093"/>
            <a:ext cx="2719552" cy="2846255"/>
          </a:xfrm>
          <a:prstGeom prst="roundRect">
            <a:avLst/>
          </a:prstGeom>
          <a:solidFill>
            <a:srgbClr val="73A4CC">
              <a:alpha val="5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117475" algn="ctr">
              <a:spcBef>
                <a:spcPct val="20000"/>
              </a:spcBef>
            </a:pP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Problem Solving</a:t>
            </a:r>
          </a:p>
          <a:p>
            <a:pPr indent="-117475" algn="ctr">
              <a:spcBef>
                <a:spcPct val="20000"/>
              </a:spcBef>
            </a:pP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and Capacity Building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65386" y="2305092"/>
            <a:ext cx="2719552" cy="2846255"/>
          </a:xfrm>
          <a:prstGeom prst="roundRect">
            <a:avLst/>
          </a:prstGeom>
          <a:solidFill>
            <a:srgbClr val="73A4CC">
              <a:alpha val="5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117475" algn="ctr">
              <a:spcBef>
                <a:spcPct val="20000"/>
              </a:spcBef>
            </a:pPr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Relationships</a:t>
            </a:r>
          </a:p>
        </p:txBody>
      </p:sp>
    </p:spTree>
    <p:extLst>
      <p:ext uri="{BB962C8B-B14F-4D97-AF65-F5344CB8AC3E}">
        <p14:creationId xmlns:p14="http://schemas.microsoft.com/office/powerpoint/2010/main" val="387556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 cmpd="sng">
            <a:noFill/>
            <a:prstDash val="solid"/>
          </a:ln>
        </p:spPr>
        <p:txBody>
          <a:bodyPr/>
          <a:lstStyle/>
          <a:p>
            <a:r>
              <a:rPr lang="en-US" dirty="0"/>
              <a:t> Tier II Interventions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971800"/>
            <a:ext cx="3602278" cy="28423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1184262"/>
            <a:ext cx="85184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  <a:latin typeface="Arial"/>
                <a:cs typeface="Arial"/>
              </a:rPr>
              <a:t>Designed to teach a new skill, build fluency in a skill, or encourage application of existing skills to a new situation. </a:t>
            </a:r>
          </a:p>
        </p:txBody>
      </p:sp>
    </p:spTree>
    <p:extLst>
      <p:ext uri="{BB962C8B-B14F-4D97-AF65-F5344CB8AC3E}">
        <p14:creationId xmlns:p14="http://schemas.microsoft.com/office/powerpoint/2010/main" val="137750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96751908"/>
              </p:ext>
            </p:extLst>
          </p:nvPr>
        </p:nvGraphicFramePr>
        <p:xfrm>
          <a:off x="304800" y="152400"/>
          <a:ext cx="86868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487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Resources Needed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382000" cy="3750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6340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Resources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Institute on Community Integration</a:t>
            </a:r>
          </a:p>
          <a:p>
            <a:pPr algn="ctr">
              <a:buFont typeface="Arial" charset="0"/>
              <a:buNone/>
            </a:pP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University of Minnesota</a:t>
            </a:r>
          </a:p>
          <a:p>
            <a:pPr>
              <a:buFont typeface="Arial" charset="0"/>
              <a:buNone/>
            </a:pPr>
            <a:endParaRPr lang="en-US" sz="14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hlinkClick r:id="rId3"/>
              </a:rPr>
              <a:t>http://ici.umn.edu/checkandconnect</a:t>
            </a:r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buFont typeface="Arial" charset="0"/>
              <a:buNone/>
            </a:pPr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Publications = Check &amp; Connect:  A comprehensive student engagement intervention (manual; cost is $50)</a:t>
            </a:r>
          </a:p>
        </p:txBody>
      </p:sp>
    </p:spTree>
    <p:extLst>
      <p:ext uri="{BB962C8B-B14F-4D97-AF65-F5344CB8AC3E}">
        <p14:creationId xmlns:p14="http://schemas.microsoft.com/office/powerpoint/2010/main" val="212087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46331"/>
          </a:xfrm>
        </p:spPr>
        <p:txBody>
          <a:bodyPr/>
          <a:lstStyle/>
          <a:p>
            <a:r>
              <a:rPr lang="en-US" dirty="0"/>
              <a:t>Other Mentoring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842" y="1466205"/>
            <a:ext cx="8229600" cy="4525963"/>
          </a:xfrm>
        </p:spPr>
        <p:txBody>
          <a:bodyPr/>
          <a:lstStyle/>
          <a:p>
            <a:r>
              <a:rPr lang="en-US" dirty="0"/>
              <a:t>Good Friends Intervention</a:t>
            </a:r>
          </a:p>
          <a:p>
            <a:r>
              <a:rPr lang="en-US" dirty="0"/>
              <a:t>Group Mentoring</a:t>
            </a:r>
          </a:p>
          <a:p>
            <a:r>
              <a:rPr lang="en-US" dirty="0"/>
              <a:t>Team Mentoring</a:t>
            </a:r>
          </a:p>
          <a:p>
            <a:r>
              <a:rPr lang="en-US" dirty="0"/>
              <a:t>Peer Mentoring</a:t>
            </a:r>
          </a:p>
          <a:p>
            <a:pPr marL="0" indent="0">
              <a:buNone/>
            </a:pPr>
            <a:r>
              <a:rPr lang="en-US" u="sng" dirty="0">
                <a:hlinkClick r:id="rId3"/>
              </a:rPr>
              <a:t>http://educationnorthwest.org/sites/default/files/building-effective-peer-mentoring-programs-intro-guide.pdf</a:t>
            </a:r>
            <a:r>
              <a:rPr lang="en-US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E-Mentoring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20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/>
              <a:t>Do you have students who could benefit from mentoring?  Which students?</a:t>
            </a:r>
          </a:p>
          <a:p>
            <a:r>
              <a:rPr lang="en-US" dirty="0"/>
              <a:t>What steps might you take to implement Check &amp; Connect or other mentoring programs?</a:t>
            </a:r>
          </a:p>
          <a:p>
            <a:r>
              <a:rPr lang="en-US" dirty="0"/>
              <a:t>What other considerations do you have?</a:t>
            </a:r>
          </a:p>
          <a:p>
            <a:r>
              <a:rPr lang="en-US" dirty="0"/>
              <a:t>Be prepared to share out</a:t>
            </a:r>
          </a:p>
        </p:txBody>
      </p:sp>
    </p:spTree>
    <p:extLst>
      <p:ext uri="{BB962C8B-B14F-4D97-AF65-F5344CB8AC3E}">
        <p14:creationId xmlns:p14="http://schemas.microsoft.com/office/powerpoint/2010/main" val="12658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2273" y="-1"/>
            <a:ext cx="9176273" cy="6417887"/>
          </a:xfrm>
          <a:solidFill>
            <a:schemeClr val="bg1">
              <a:alpha val="65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457200"/>
            <a:ext cx="9296400" cy="677108"/>
          </a:xfrm>
          <a:solidFill>
            <a:schemeClr val="bg1">
              <a:alpha val="65000"/>
            </a:schemeClr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256643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414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Newcomers Club</a:t>
            </a:r>
          </a:p>
          <a:p>
            <a:pPr marL="0" indent="0">
              <a:buNone/>
            </a:pPr>
            <a:r>
              <a:rPr lang="en-US" dirty="0"/>
              <a:t>A process that ensures that new students to the school receive an orientation to the school’s entire PBIS program in a timely manner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47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414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Homework Club</a:t>
            </a:r>
          </a:p>
          <a:p>
            <a:pPr marL="0" indent="0">
              <a:buNone/>
            </a:pPr>
            <a:r>
              <a:rPr lang="en-US" dirty="0"/>
              <a:t>Students remain after school (everyday 1/2 hour) or 1 day per week (1-2 hours) to complete work.  Students are paired up with “reminder” buddies who check in on work completion. Provide monitoring of completion and incentives for meeting goals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15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414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Contracts</a:t>
            </a:r>
          </a:p>
          <a:p>
            <a:pPr marL="0" indent="0">
              <a:buNone/>
            </a:pPr>
            <a:r>
              <a:rPr lang="en-US" dirty="0"/>
              <a:t>A simple arrangement that ties student behavior to a long-term reward or incentive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68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414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Increased Academic Support </a:t>
            </a:r>
          </a:p>
          <a:p>
            <a:pPr marL="0" indent="0">
              <a:buNone/>
            </a:pPr>
            <a:r>
              <a:rPr lang="en-US" dirty="0"/>
              <a:t>Could include modified instruction, increased practice on basic skills, assistance w/organization, peer support, tutoring, homework assistance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22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RA PPT Template">
  <a:themeElements>
    <a:clrScheme name="ODE">
      <a:dk1>
        <a:sysClr val="windowText" lastClr="000000"/>
      </a:dk1>
      <a:lt1>
        <a:sysClr val="window" lastClr="FFFFFF"/>
      </a:lt1>
      <a:dk2>
        <a:srgbClr val="000000"/>
      </a:dk2>
      <a:lt2>
        <a:srgbClr val="F2F2F2"/>
      </a:lt2>
      <a:accent1>
        <a:srgbClr val="BACC00"/>
      </a:accent1>
      <a:accent2>
        <a:srgbClr val="F9BE00"/>
      </a:accent2>
      <a:accent3>
        <a:srgbClr val="6DABE4"/>
      </a:accent3>
      <a:accent4>
        <a:srgbClr val="585D72"/>
      </a:accent4>
      <a:accent5>
        <a:srgbClr val="7B303E"/>
      </a:accent5>
      <a:accent6>
        <a:srgbClr val="CF0A2C"/>
      </a:accent6>
      <a:hlink>
        <a:srgbClr val="00008C"/>
      </a:hlink>
      <a:folHlink>
        <a:srgbClr val="7B303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4461</Words>
  <Application>Microsoft Office PowerPoint</Application>
  <PresentationFormat>On-screen Show (4:3)</PresentationFormat>
  <Paragraphs>959</Paragraphs>
  <Slides>112</Slides>
  <Notes>101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112</vt:i4>
      </vt:variant>
    </vt:vector>
  </HeadingPairs>
  <TitlesOfParts>
    <vt:vector size="123" baseType="lpstr">
      <vt:lpstr>Arial</vt:lpstr>
      <vt:lpstr>Arial Black</vt:lpstr>
      <vt:lpstr>Arial Rounded MT Bold</vt:lpstr>
      <vt:lpstr>Calibri</vt:lpstr>
      <vt:lpstr>Comic Sans MS</vt:lpstr>
      <vt:lpstr>Perpetua</vt:lpstr>
      <vt:lpstr>Times New Roman</vt:lpstr>
      <vt:lpstr>Wingdings</vt:lpstr>
      <vt:lpstr>1_Office Theme</vt:lpstr>
      <vt:lpstr>KRA PPT Template</vt:lpstr>
      <vt:lpstr>Office Theme</vt:lpstr>
      <vt:lpstr>PBIS Tier II  Establishing a System of  Targeted Behavioral Support </vt:lpstr>
      <vt:lpstr>Behavior Expectations</vt:lpstr>
      <vt:lpstr>Behavior Expectations Matrix </vt:lpstr>
      <vt:lpstr>Ohio PBIS Network</vt:lpstr>
      <vt:lpstr>Outcomes</vt:lpstr>
      <vt:lpstr>Purpose &amp; Key Features of Tier II</vt:lpstr>
      <vt:lpstr>Common Characteristics of Students Needing Tier II Supports</vt:lpstr>
      <vt:lpstr> Tier II Interventions</vt:lpstr>
      <vt:lpstr> Tier II Interventions</vt:lpstr>
      <vt:lpstr>Interventions for students who are:</vt:lpstr>
      <vt:lpstr>Tier II Interventions</vt:lpstr>
      <vt:lpstr>What does  Tier II look like?</vt:lpstr>
      <vt:lpstr>Tier II</vt:lpstr>
      <vt:lpstr>What Makes Something a Targeted Intervention?</vt:lpstr>
      <vt:lpstr>Targeted Interventions</vt:lpstr>
      <vt:lpstr>How are students selected  for Tier II interventions?</vt:lpstr>
      <vt:lpstr>Tier 2 Data Decision Rules  Consider Multiple Sources of Data (Behavior &amp; Academic) </vt:lpstr>
      <vt:lpstr>Who?</vt:lpstr>
      <vt:lpstr>Why Office Discipline Referrals May Not Be Enough</vt:lpstr>
      <vt:lpstr>Office Discipline Referrals</vt:lpstr>
      <vt:lpstr>How is a particular Tier II intervention selected for an individual student? </vt:lpstr>
      <vt:lpstr>PowerPoint Presentation</vt:lpstr>
      <vt:lpstr>Tier II Implementation</vt:lpstr>
      <vt:lpstr>Tier II Implementation</vt:lpstr>
      <vt:lpstr>Tier II Implementation</vt:lpstr>
      <vt:lpstr>Key Features of Tier II Intervention: Needs Based Instruction</vt:lpstr>
      <vt:lpstr>Communication with Family</vt:lpstr>
      <vt:lpstr>Communication with Family</vt:lpstr>
      <vt:lpstr>Selecting Tier II Interventions</vt:lpstr>
      <vt:lpstr>PowerPoint Presentation</vt:lpstr>
      <vt:lpstr>PowerPoint Presentation</vt:lpstr>
      <vt:lpstr>PowerPoint Presentation</vt:lpstr>
      <vt:lpstr>PowerPoint Presentation</vt:lpstr>
      <vt:lpstr>PBIS</vt:lpstr>
      <vt:lpstr>Discipline Works When...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HAWK  Report   Helping A Winning Kid        Date _________________      Teacher___________________________   Student_____________________________</vt:lpstr>
      <vt:lpstr>Which Students Will Benefit?</vt:lpstr>
      <vt:lpstr>Who Do We Need?</vt:lpstr>
      <vt:lpstr>Coordinator vs. Facilitator</vt:lpstr>
      <vt:lpstr>Recommended Roster Limits</vt:lpstr>
      <vt:lpstr>How does  Check-In/Check-out improve behavior? </vt:lpstr>
      <vt:lpstr>Check-in/Check-out provides …</vt:lpstr>
      <vt:lpstr>Check-In/Check-Out</vt:lpstr>
      <vt:lpstr>Steps for Implementation</vt:lpstr>
      <vt:lpstr>Steps for Implementation</vt:lpstr>
      <vt:lpstr>PowerPoint Presentation</vt:lpstr>
      <vt:lpstr>PowerPoint Presentation</vt:lpstr>
      <vt:lpstr>What Does It Look Like?</vt:lpstr>
      <vt:lpstr>What Does It Look Like?</vt:lpstr>
      <vt:lpstr>PowerPoint Presentation</vt:lpstr>
      <vt:lpstr>PowerPoint Presentation</vt:lpstr>
      <vt:lpstr>Social/Academic Instructional Groups</vt:lpstr>
      <vt:lpstr>Skill Group Facilitators</vt:lpstr>
      <vt:lpstr>Social/Academic  Instructional Groups </vt:lpstr>
      <vt:lpstr>Social/Academic  Instructional Groups </vt:lpstr>
      <vt:lpstr>Choosing or Designing   Group Interventions</vt:lpstr>
      <vt:lpstr>Template Considerations</vt:lpstr>
      <vt:lpstr>Preparation Phase</vt:lpstr>
      <vt:lpstr>Create Your Own Lesson Plans: Teaching Behavioral Expectations</vt:lpstr>
      <vt:lpstr>Steps of a  Behavioral Lesson Plan</vt:lpstr>
      <vt:lpstr>Steps of a  Behavioral Lesson Plan</vt:lpstr>
      <vt:lpstr>Examples of  Packaged Instructional Groups</vt:lpstr>
      <vt:lpstr>Examples of  Packaged Instructional Groups</vt:lpstr>
      <vt:lpstr>PowerPoint Presentation</vt:lpstr>
      <vt:lpstr> Three Keys to  Successful Social/Academic Instructional Groups </vt:lpstr>
      <vt:lpstr>Have a Roadmap/Template </vt:lpstr>
      <vt:lpstr>Curriculum</vt:lpstr>
      <vt:lpstr>Build Social/Academic Instructional Groups on top of a strong universal curriculum</vt:lpstr>
      <vt:lpstr>Procedural Considerations</vt:lpstr>
      <vt:lpstr>Academic Behavioral Skills</vt:lpstr>
      <vt:lpstr>Pro-Social Skills and Friendship</vt:lpstr>
      <vt:lpstr>Problem-Solving Skills</vt:lpstr>
      <vt:lpstr>PowerPoint Presentation</vt:lpstr>
      <vt:lpstr>Example Manuals</vt:lpstr>
      <vt:lpstr>Other Social Skills Programs</vt:lpstr>
      <vt:lpstr>Implementation Phase</vt:lpstr>
      <vt:lpstr>Discussion</vt:lpstr>
      <vt:lpstr>PowerPoint Presentation</vt:lpstr>
      <vt:lpstr>What is  Check and Connect?</vt:lpstr>
      <vt:lpstr>Check and Connect</vt:lpstr>
      <vt:lpstr>Check and Connect </vt:lpstr>
      <vt:lpstr>Check and Connect</vt:lpstr>
      <vt:lpstr>What is Check and Connect?</vt:lpstr>
      <vt:lpstr>Core Elements of  Check and Connect</vt:lpstr>
      <vt:lpstr>PowerPoint Presentation</vt:lpstr>
      <vt:lpstr>Resources Needed</vt:lpstr>
      <vt:lpstr>Resources</vt:lpstr>
      <vt:lpstr>Other Mentoring Programs</vt:lpstr>
      <vt:lpstr>Discussion</vt:lpstr>
      <vt:lpstr>Examples</vt:lpstr>
      <vt:lpstr>More Examples</vt:lpstr>
      <vt:lpstr>More Examples</vt:lpstr>
      <vt:lpstr>More Examples</vt:lpstr>
      <vt:lpstr>More Examples</vt:lpstr>
      <vt:lpstr>More Examples</vt:lpstr>
      <vt:lpstr>More Examples</vt:lpstr>
      <vt:lpstr>Develop Data Decision Rules  for Student Response  to Intervention</vt:lpstr>
      <vt:lpstr>Monitor Student Progress and Evaluate Process</vt:lpstr>
      <vt:lpstr>Monitor Frequency</vt:lpstr>
      <vt:lpstr>Monitor Duration</vt:lpstr>
      <vt:lpstr>Monitor Intensity</vt:lpstr>
      <vt:lpstr>Screening / Progress  Monitoring Tools</vt:lpstr>
      <vt:lpstr>Screening / Progress  Monitoring Tools</vt:lpstr>
      <vt:lpstr>Discussion</vt:lpstr>
      <vt:lpstr>Action Planning </vt:lpstr>
      <vt:lpstr>References  </vt:lpstr>
      <vt:lpstr>education.ohio.gov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PBIS Tier II  Establishing a System of  Targeted Behavioral Support </dc:title>
  <dc:creator/>
  <cp:lastModifiedBy/>
  <cp:revision>513</cp:revision>
  <dcterms:created xsi:type="dcterms:W3CDTF">2015-08-31T16:27:28Z</dcterms:created>
  <dcterms:modified xsi:type="dcterms:W3CDTF">2023-01-12T20:11:50Z</dcterms:modified>
</cp:coreProperties>
</file>